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347" r:id="rId2"/>
    <p:sldId id="352" r:id="rId3"/>
    <p:sldId id="257" r:id="rId4"/>
    <p:sldId id="258" r:id="rId5"/>
    <p:sldId id="267" r:id="rId6"/>
    <p:sldId id="266" r:id="rId7"/>
    <p:sldId id="268" r:id="rId8"/>
    <p:sldId id="265" r:id="rId9"/>
    <p:sldId id="278" r:id="rId10"/>
    <p:sldId id="287" r:id="rId11"/>
    <p:sldId id="324" r:id="rId12"/>
    <p:sldId id="339" r:id="rId13"/>
    <p:sldId id="350" r:id="rId14"/>
    <p:sldId id="338" r:id="rId15"/>
    <p:sldId id="325" r:id="rId16"/>
    <p:sldId id="346" r:id="rId17"/>
    <p:sldId id="349" r:id="rId18"/>
    <p:sldId id="343" r:id="rId19"/>
    <p:sldId id="340" r:id="rId20"/>
    <p:sldId id="288" r:id="rId21"/>
    <p:sldId id="289" r:id="rId22"/>
    <p:sldId id="291" r:id="rId23"/>
    <p:sldId id="292" r:id="rId24"/>
    <p:sldId id="293" r:id="rId25"/>
    <p:sldId id="294" r:id="rId26"/>
    <p:sldId id="348" r:id="rId27"/>
    <p:sldId id="295" r:id="rId28"/>
    <p:sldId id="310" r:id="rId29"/>
    <p:sldId id="296" r:id="rId30"/>
    <p:sldId id="297" r:id="rId31"/>
    <p:sldId id="298" r:id="rId32"/>
    <p:sldId id="299" r:id="rId33"/>
    <p:sldId id="300" r:id="rId34"/>
    <p:sldId id="312" r:id="rId35"/>
    <p:sldId id="301" r:id="rId36"/>
    <p:sldId id="317" r:id="rId37"/>
    <p:sldId id="313" r:id="rId38"/>
    <p:sldId id="314" r:id="rId39"/>
    <p:sldId id="304" r:id="rId40"/>
    <p:sldId id="341" r:id="rId41"/>
    <p:sldId id="334" r:id="rId42"/>
    <p:sldId id="306" r:id="rId43"/>
    <p:sldId id="315" r:id="rId44"/>
    <p:sldId id="316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5" r:id="rId53"/>
    <p:sldId id="351" r:id="rId54"/>
    <p:sldId id="336" r:id="rId55"/>
    <p:sldId id="35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34713-AEF4-B149-BF89-8778A41DFD04}">
          <p14:sldIdLst>
            <p14:sldId id="347"/>
            <p14:sldId id="352"/>
            <p14:sldId id="257"/>
            <p14:sldId id="258"/>
            <p14:sldId id="267"/>
            <p14:sldId id="266"/>
            <p14:sldId id="268"/>
            <p14:sldId id="265"/>
            <p14:sldId id="278"/>
            <p14:sldId id="287"/>
            <p14:sldId id="324"/>
            <p14:sldId id="339"/>
            <p14:sldId id="350"/>
            <p14:sldId id="338"/>
            <p14:sldId id="325"/>
            <p14:sldId id="346"/>
            <p14:sldId id="349"/>
            <p14:sldId id="343"/>
            <p14:sldId id="340"/>
            <p14:sldId id="288"/>
            <p14:sldId id="289"/>
            <p14:sldId id="291"/>
            <p14:sldId id="292"/>
            <p14:sldId id="293"/>
            <p14:sldId id="294"/>
            <p14:sldId id="348"/>
            <p14:sldId id="295"/>
            <p14:sldId id="310"/>
            <p14:sldId id="296"/>
            <p14:sldId id="297"/>
            <p14:sldId id="298"/>
            <p14:sldId id="299"/>
            <p14:sldId id="300"/>
            <p14:sldId id="312"/>
            <p14:sldId id="301"/>
            <p14:sldId id="317"/>
            <p14:sldId id="313"/>
            <p14:sldId id="314"/>
            <p14:sldId id="304"/>
            <p14:sldId id="341"/>
            <p14:sldId id="334"/>
            <p14:sldId id="306"/>
            <p14:sldId id="315"/>
            <p14:sldId id="316"/>
            <p14:sldId id="326"/>
            <p14:sldId id="327"/>
            <p14:sldId id="328"/>
            <p14:sldId id="329"/>
            <p14:sldId id="330"/>
            <p14:sldId id="331"/>
            <p14:sldId id="332"/>
            <p14:sldId id="335"/>
            <p14:sldId id="351"/>
            <p14:sldId id="336"/>
            <p14:sldId id="353"/>
          </p14:sldIdLst>
        </p14:section>
        <p14:section name="scratch" id="{2FBE2E71-0E12-7C45-80B8-8CE4C202793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83523"/>
  </p:normalViewPr>
  <p:slideViewPr>
    <p:cSldViewPr snapToGrid="0" snapToObjects="1">
      <p:cViewPr>
        <p:scale>
          <a:sx n="70" d="100"/>
          <a:sy n="70" d="100"/>
        </p:scale>
        <p:origin x="2112" y="76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</c:v>
                </c:pt>
                <c:pt idx="1">
                  <c:v>0.46725</c:v>
                </c:pt>
                <c:pt idx="2">
                  <c:v>0.4235</c:v>
                </c:pt>
                <c:pt idx="3">
                  <c:v>0.36325</c:v>
                </c:pt>
                <c:pt idx="4">
                  <c:v>0.3325</c:v>
                </c:pt>
                <c:pt idx="5">
                  <c:v>0.277</c:v>
                </c:pt>
                <c:pt idx="6">
                  <c:v>0.24775</c:v>
                </c:pt>
                <c:pt idx="7">
                  <c:v>0.22275</c:v>
                </c:pt>
                <c:pt idx="8">
                  <c:v>0.209</c:v>
                </c:pt>
                <c:pt idx="9">
                  <c:v>0.19875</c:v>
                </c:pt>
                <c:pt idx="10">
                  <c:v>0.1965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0.17525</c:v>
                </c:pt>
                <c:pt idx="15">
                  <c:v>0.175</c:v>
                </c:pt>
                <c:pt idx="16">
                  <c:v>0.1655</c:v>
                </c:pt>
                <c:pt idx="17">
                  <c:v>0.1665</c:v>
                </c:pt>
                <c:pt idx="18">
                  <c:v>0.1605</c:v>
                </c:pt>
                <c:pt idx="19">
                  <c:v>0.1555</c:v>
                </c:pt>
                <c:pt idx="20">
                  <c:v>0.14525</c:v>
                </c:pt>
                <c:pt idx="21">
                  <c:v>0.14525</c:v>
                </c:pt>
                <c:pt idx="22">
                  <c:v>0.14275</c:v>
                </c:pt>
                <c:pt idx="23">
                  <c:v>0.143</c:v>
                </c:pt>
                <c:pt idx="24">
                  <c:v>0.13925</c:v>
                </c:pt>
                <c:pt idx="25">
                  <c:v>0.13875</c:v>
                </c:pt>
                <c:pt idx="26">
                  <c:v>0.1415</c:v>
                </c:pt>
                <c:pt idx="27">
                  <c:v>0.1445</c:v>
                </c:pt>
                <c:pt idx="28">
                  <c:v>0.148</c:v>
                </c:pt>
                <c:pt idx="29">
                  <c:v>0.14625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Online Learning (Weak Features)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Sheet1!$C$2:$C$32</c:f>
              <c:numCache>
                <c:formatCode>General</c:formatCode>
                <c:ptCount val="31"/>
                <c:pt idx="0">
                  <c:v>0.52625</c:v>
                </c:pt>
                <c:pt idx="1">
                  <c:v>0.48625</c:v>
                </c:pt>
                <c:pt idx="2">
                  <c:v>0.469</c:v>
                </c:pt>
                <c:pt idx="3">
                  <c:v>0.455</c:v>
                </c:pt>
                <c:pt idx="4">
                  <c:v>0.44675</c:v>
                </c:pt>
                <c:pt idx="5">
                  <c:v>0.44225</c:v>
                </c:pt>
                <c:pt idx="6">
                  <c:v>0.417</c:v>
                </c:pt>
                <c:pt idx="7">
                  <c:v>0.41125</c:v>
                </c:pt>
                <c:pt idx="8">
                  <c:v>0.407</c:v>
                </c:pt>
                <c:pt idx="9">
                  <c:v>0.399</c:v>
                </c:pt>
                <c:pt idx="10">
                  <c:v>0.38675</c:v>
                </c:pt>
                <c:pt idx="11">
                  <c:v>0.381</c:v>
                </c:pt>
                <c:pt idx="12">
                  <c:v>0.37975</c:v>
                </c:pt>
                <c:pt idx="13">
                  <c:v>0.36775</c:v>
                </c:pt>
                <c:pt idx="14">
                  <c:v>0.36175</c:v>
                </c:pt>
                <c:pt idx="15">
                  <c:v>0.352</c:v>
                </c:pt>
                <c:pt idx="16">
                  <c:v>0.32475</c:v>
                </c:pt>
                <c:pt idx="17">
                  <c:v>0.322</c:v>
                </c:pt>
                <c:pt idx="18">
                  <c:v>0.3115</c:v>
                </c:pt>
                <c:pt idx="19">
                  <c:v>0.29925</c:v>
                </c:pt>
                <c:pt idx="20">
                  <c:v>0.292</c:v>
                </c:pt>
                <c:pt idx="21">
                  <c:v>0.28175</c:v>
                </c:pt>
                <c:pt idx="22">
                  <c:v>0.2705</c:v>
                </c:pt>
                <c:pt idx="23">
                  <c:v>0.26675</c:v>
                </c:pt>
                <c:pt idx="24">
                  <c:v>0.258</c:v>
                </c:pt>
                <c:pt idx="25">
                  <c:v>0.26225</c:v>
                </c:pt>
                <c:pt idx="26">
                  <c:v>0.24875</c:v>
                </c:pt>
                <c:pt idx="27">
                  <c:v>0.26775</c:v>
                </c:pt>
                <c:pt idx="28">
                  <c:v>0.28575</c:v>
                </c:pt>
                <c:pt idx="29">
                  <c:v>0.289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88900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0.52425</c:v>
                </c:pt>
                <c:pt idx="1">
                  <c:v>0.4665</c:v>
                </c:pt>
                <c:pt idx="2">
                  <c:v>0.41425</c:v>
                </c:pt>
                <c:pt idx="3">
                  <c:v>0.354</c:v>
                </c:pt>
                <c:pt idx="4">
                  <c:v>0.319</c:v>
                </c:pt>
                <c:pt idx="5">
                  <c:v>0.264</c:v>
                </c:pt>
                <c:pt idx="6">
                  <c:v>0.22825</c:v>
                </c:pt>
                <c:pt idx="7">
                  <c:v>0.204</c:v>
                </c:pt>
                <c:pt idx="8">
                  <c:v>0.1925</c:v>
                </c:pt>
                <c:pt idx="9">
                  <c:v>0.1765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0.1505</c:v>
                </c:pt>
                <c:pt idx="15">
                  <c:v>0.14875</c:v>
                </c:pt>
                <c:pt idx="16">
                  <c:v>0.14</c:v>
                </c:pt>
                <c:pt idx="17">
                  <c:v>0.139</c:v>
                </c:pt>
                <c:pt idx="18">
                  <c:v>0.1385</c:v>
                </c:pt>
                <c:pt idx="19">
                  <c:v>0.137</c:v>
                </c:pt>
                <c:pt idx="20">
                  <c:v>0.13375</c:v>
                </c:pt>
                <c:pt idx="21">
                  <c:v>0.131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0.119</c:v>
                </c:pt>
                <c:pt idx="27">
                  <c:v>0.11975</c:v>
                </c:pt>
                <c:pt idx="28">
                  <c:v>0.118</c:v>
                </c:pt>
                <c:pt idx="29">
                  <c:v>0.116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452704"/>
        <c:axId val="-2130456016"/>
      </c:scatterChart>
      <c:valAx>
        <c:axId val="-2130452704"/>
        <c:scaling>
          <c:orientation val="minMax"/>
          <c:max val="3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0456016"/>
        <c:crosses val="autoZero"/>
        <c:crossBetween val="midCat"/>
      </c:valAx>
      <c:valAx>
        <c:axId val="-213045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045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</c:v>
                </c:pt>
                <c:pt idx="1">
                  <c:v>0.46725</c:v>
                </c:pt>
                <c:pt idx="2">
                  <c:v>0.4235</c:v>
                </c:pt>
                <c:pt idx="3">
                  <c:v>0.36325</c:v>
                </c:pt>
                <c:pt idx="4">
                  <c:v>0.3325</c:v>
                </c:pt>
                <c:pt idx="5">
                  <c:v>0.277</c:v>
                </c:pt>
                <c:pt idx="6">
                  <c:v>0.24775</c:v>
                </c:pt>
                <c:pt idx="7">
                  <c:v>0.22275</c:v>
                </c:pt>
                <c:pt idx="8">
                  <c:v>0.209</c:v>
                </c:pt>
                <c:pt idx="9">
                  <c:v>0.19875</c:v>
                </c:pt>
                <c:pt idx="10">
                  <c:v>0.1965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0.17525</c:v>
                </c:pt>
                <c:pt idx="15">
                  <c:v>0.175</c:v>
                </c:pt>
                <c:pt idx="16">
                  <c:v>0.1655</c:v>
                </c:pt>
                <c:pt idx="17">
                  <c:v>0.1665</c:v>
                </c:pt>
                <c:pt idx="18">
                  <c:v>0.1605</c:v>
                </c:pt>
                <c:pt idx="19">
                  <c:v>0.1555</c:v>
                </c:pt>
                <c:pt idx="20">
                  <c:v>0.14525</c:v>
                </c:pt>
                <c:pt idx="21">
                  <c:v>0.14525</c:v>
                </c:pt>
                <c:pt idx="22">
                  <c:v>0.14275</c:v>
                </c:pt>
                <c:pt idx="23">
                  <c:v>0.143</c:v>
                </c:pt>
                <c:pt idx="24">
                  <c:v>0.13925</c:v>
                </c:pt>
                <c:pt idx="25">
                  <c:v>0.13875</c:v>
                </c:pt>
                <c:pt idx="26">
                  <c:v>0.1415</c:v>
                </c:pt>
                <c:pt idx="27">
                  <c:v>0.1445</c:v>
                </c:pt>
                <c:pt idx="28">
                  <c:v>0.148</c:v>
                </c:pt>
                <c:pt idx="29">
                  <c:v>0.14625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0.52425</c:v>
                </c:pt>
                <c:pt idx="1">
                  <c:v>0.4665</c:v>
                </c:pt>
                <c:pt idx="2">
                  <c:v>0.41425</c:v>
                </c:pt>
                <c:pt idx="3">
                  <c:v>0.354</c:v>
                </c:pt>
                <c:pt idx="4">
                  <c:v>0.319</c:v>
                </c:pt>
                <c:pt idx="5">
                  <c:v>0.264</c:v>
                </c:pt>
                <c:pt idx="6">
                  <c:v>0.22825</c:v>
                </c:pt>
                <c:pt idx="7">
                  <c:v>0.204</c:v>
                </c:pt>
                <c:pt idx="8">
                  <c:v>0.1925</c:v>
                </c:pt>
                <c:pt idx="9">
                  <c:v>0.1765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0.1505</c:v>
                </c:pt>
                <c:pt idx="15">
                  <c:v>0.14875</c:v>
                </c:pt>
                <c:pt idx="16">
                  <c:v>0.14</c:v>
                </c:pt>
                <c:pt idx="17">
                  <c:v>0.139</c:v>
                </c:pt>
                <c:pt idx="18">
                  <c:v>0.1385</c:v>
                </c:pt>
                <c:pt idx="19">
                  <c:v>0.137</c:v>
                </c:pt>
                <c:pt idx="20">
                  <c:v>0.13375</c:v>
                </c:pt>
                <c:pt idx="21">
                  <c:v>0.131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0.119</c:v>
                </c:pt>
                <c:pt idx="27">
                  <c:v>0.11975</c:v>
                </c:pt>
                <c:pt idx="28">
                  <c:v>0.118</c:v>
                </c:pt>
                <c:pt idx="29">
                  <c:v>0.116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9757872"/>
        <c:axId val="-2131398448"/>
      </c:scatterChart>
      <c:valAx>
        <c:axId val="-2139757872"/>
        <c:scaling>
          <c:orientation val="minMax"/>
          <c:max val="3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1398448"/>
        <c:crosses val="autoZero"/>
        <c:crossBetween val="midCat"/>
      </c:valAx>
      <c:valAx>
        <c:axId val="-213139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97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7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By </a:t>
            </a:r>
            <a:r>
              <a:rPr lang="en-US" sz="1200" b="1" i="1" dirty="0" smtClean="0"/>
              <a:t>interposing</a:t>
            </a:r>
            <a:r>
              <a:rPr lang="en-US" sz="1200" i="1" dirty="0" smtClean="0"/>
              <a:t> between applications and ML frameworks we</a:t>
            </a:r>
            <a:br>
              <a:rPr lang="en-US" sz="1200" i="1" dirty="0" smtClean="0"/>
            </a:br>
            <a:r>
              <a:rPr lang="en-US" sz="1200" i="1" dirty="0" smtClean="0"/>
              <a:t>we can reduce </a:t>
            </a:r>
            <a:r>
              <a:rPr lang="en-US" sz="1200" b="1" dirty="0" smtClean="0"/>
              <a:t>complexity</a:t>
            </a:r>
            <a:r>
              <a:rPr lang="en-US" sz="1200" dirty="0" smtClean="0"/>
              <a:t> </a:t>
            </a:r>
            <a:r>
              <a:rPr lang="en-US" sz="1200" i="1" dirty="0" smtClean="0"/>
              <a:t>and</a:t>
            </a:r>
            <a:r>
              <a:rPr lang="en-US" sz="1200" dirty="0" smtClean="0"/>
              <a:t> </a:t>
            </a:r>
            <a:r>
              <a:rPr lang="en-US" sz="1200" b="1" i="1" dirty="0" smtClean="0"/>
              <a:t>latency</a:t>
            </a:r>
            <a:r>
              <a:rPr lang="en-US" sz="1200" i="1" dirty="0" smtClean="0"/>
              <a:t>, improve </a:t>
            </a:r>
            <a:r>
              <a:rPr lang="en-US" sz="1200" b="1" i="1" dirty="0" smtClean="0"/>
              <a:t>throughput</a:t>
            </a:r>
            <a:r>
              <a:rPr lang="en-US" sz="1200" i="1" dirty="0" smtClean="0"/>
              <a:t>, </a:t>
            </a:r>
            <a:br>
              <a:rPr lang="en-US" sz="1200" i="1" dirty="0" smtClean="0"/>
            </a:br>
            <a:r>
              <a:rPr lang="en-US" sz="1200" i="1" dirty="0" smtClean="0"/>
              <a:t>and enable generic </a:t>
            </a:r>
            <a:r>
              <a:rPr lang="en-US" sz="1200" b="1" i="1" dirty="0" smtClean="0"/>
              <a:t>online learning </a:t>
            </a:r>
            <a:r>
              <a:rPr lang="en-US" sz="1200" i="1" dirty="0" smtClean="0"/>
              <a:t>and </a:t>
            </a:r>
            <a:r>
              <a:rPr lang="en-US" sz="1200" b="1" i="1" dirty="0" smtClean="0"/>
              <a:t>personalization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87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5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15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8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get a sense to how we perform, we compared to </a:t>
            </a:r>
            <a:r>
              <a:rPr lang="en-US" sz="18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google’s</a:t>
            </a:r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tensor flow serving</a:t>
            </a: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same code as google, expect to get similar performance</a:t>
            </a: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similar latencies, but clipper is able to ensure a more consistent latency</a:t>
            </a: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if we look at throughput, see substantial improvement in throughput, more adaptive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4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65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81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94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69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66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48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4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r>
              <a:rPr lang="en-US" baseline="0" dirty="0" smtClean="0"/>
              <a:t> on digits using Spark SVMs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1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8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4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2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9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9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18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2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6/24/16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seph@dato.com" TargetMode="External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cs.berkeley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microsoft.com/office/2007/relationships/hdphoto" Target="../media/hdphoto2.wdp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0.tiff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0.tiff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tiff"/><Relationship Id="rId8" Type="http://schemas.openxmlformats.org/officeDocument/2006/relationships/image" Target="../media/image22.tiff"/><Relationship Id="rId9" Type="http://schemas.openxmlformats.org/officeDocument/2006/relationships/image" Target="../media/image8.png"/><Relationship Id="rId10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tiff"/><Relationship Id="rId8" Type="http://schemas.openxmlformats.org/officeDocument/2006/relationships/image" Target="../media/image8.png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tiff"/><Relationship Id="rId8" Type="http://schemas.openxmlformats.org/officeDocument/2006/relationships/image" Target="../media/image8.png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tiff"/><Relationship Id="rId8" Type="http://schemas.openxmlformats.org/officeDocument/2006/relationships/image" Target="../media/image8.png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tiff"/><Relationship Id="rId9" Type="http://schemas.openxmlformats.org/officeDocument/2006/relationships/image" Target="../media/image8.png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png"/><Relationship Id="rId5" Type="http://schemas.microsoft.com/office/2007/relationships/hdphoto" Target="../media/hdphoto5.wdp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tiff"/><Relationship Id="rId8" Type="http://schemas.openxmlformats.org/officeDocument/2006/relationships/image" Target="../media/image8.png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66183" y="3897490"/>
            <a:ext cx="5067946" cy="2559888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Joseph E. Gonzalez</a:t>
            </a:r>
          </a:p>
          <a:p>
            <a:pPr algn="l"/>
            <a:r>
              <a:rPr lang="en-US" dirty="0" smtClean="0"/>
              <a:t>Asst. Professor, UC Berkeley</a:t>
            </a:r>
          </a:p>
          <a:p>
            <a:pPr algn="l"/>
            <a:r>
              <a:rPr lang="en-US" dirty="0" smtClean="0">
                <a:hlinkClick r:id="rId2"/>
              </a:rPr>
              <a:t>jegonzal@cs.berkeley.edu</a:t>
            </a:r>
            <a:endParaRPr lang="en-US" dirty="0" smtClean="0"/>
          </a:p>
          <a:p>
            <a:pPr algn="l"/>
            <a:r>
              <a:rPr lang="en-US" dirty="0" smtClean="0"/>
              <a:t>Co-founder, </a:t>
            </a:r>
            <a:r>
              <a:rPr lang="en-US" dirty="0" err="1" smtClean="0"/>
              <a:t>Dato</a:t>
            </a:r>
            <a:r>
              <a:rPr lang="en-US" dirty="0" smtClean="0"/>
              <a:t> Inc.</a:t>
            </a:r>
          </a:p>
          <a:p>
            <a:pPr algn="l"/>
            <a:r>
              <a:rPr lang="en-US" dirty="0" smtClean="0">
                <a:hlinkClick r:id="rId3"/>
              </a:rPr>
              <a:t>joseph@dato.com</a:t>
            </a:r>
            <a:endParaRPr lang="en-US" dirty="0" smtClean="0"/>
          </a:p>
          <a:p>
            <a:pPr algn="l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8428" y="405596"/>
            <a:ext cx="11756573" cy="2344170"/>
          </a:xfrm>
        </p:spPr>
        <p:txBody>
          <a:bodyPr>
            <a:normAutofit/>
          </a:bodyPr>
          <a:lstStyle/>
          <a:p>
            <a:pPr algn="l"/>
            <a:r>
              <a:rPr lang="en-US" sz="4800" i="1" dirty="0" smtClean="0"/>
              <a:t>what happens after learning?</a:t>
            </a:r>
            <a:endParaRPr lang="en-US" sz="4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7662" y="405596"/>
            <a:ext cx="10237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Helvetica Neue" charset="0"/>
                <a:ea typeface="Helvetica Neue" charset="0"/>
                <a:cs typeface="Helvetica Neue" charset="0"/>
              </a:rPr>
              <a:t>Prediction Serving</a:t>
            </a:r>
            <a:endParaRPr lang="en-US" sz="9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00" b="100000" l="9924" r="86565">
                        <a14:foregroundMark x1="72824" y1="51000" x2="80916" y2="56400"/>
                        <a14:foregroundMark x1="80153" y1="73200" x2="78015" y2="77600"/>
                        <a14:foregroundMark x1="22748" y1="20200" x2="21832" y2="25400"/>
                        <a14:foregroundMark x1="26260" y1="41400" x2="25344" y2="47200"/>
                        <a14:foregroundMark x1="23359" y1="34400" x2="24580" y2="35000"/>
                        <a14:foregroundMark x1="26412" y1="34400" x2="24885" y2="34800"/>
                        <a14:foregroundMark x1="63664" y1="61400" x2="63969" y2="65600"/>
                        <a14:foregroundMark x1="74962" y1="48800" x2="71603" y2="49000"/>
                        <a14:foregroundMark x1="77710" y1="79000" x2="75725" y2="80200"/>
                        <a14:foregroundMark x1="65496" y1="79800" x2="66870" y2="81000"/>
                        <a14:foregroundMark x1="82443" y1="72000" x2="81374" y2="74400"/>
                        <a14:foregroundMark x1="62901" y1="60600" x2="63206" y2="62000"/>
                        <a14:foregroundMark x1="62748" y1="59800" x2="63206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39299" y="1975256"/>
            <a:ext cx="6396394" cy="48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291084" y="2873114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5560435" y="2938186"/>
            <a:ext cx="801933" cy="801934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02018" y="1936517"/>
            <a:ext cx="3697429" cy="2624703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9806" y="2208864"/>
            <a:ext cx="2080007" cy="2080009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5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04" y="2887622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015140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73405" y="1771533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796510" y="3250790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7359110" y="3756530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7171667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7676618" y="3884048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2610" y="3322118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16622" y="3417145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8162002" y="4101448"/>
            <a:ext cx="532051" cy="650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054" y="3108706"/>
            <a:ext cx="6207264" cy="19006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1148748" y="-837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5400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  <a:endParaRPr lang="en-US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256542" y="3543528"/>
            <a:ext cx="1574726" cy="1307690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38663" y="4197373"/>
            <a:ext cx="9211892" cy="2453279"/>
            <a:chOff x="2038663" y="4197373"/>
            <a:chExt cx="9211892" cy="2453279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32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Simple to train +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more robust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model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716269" y="3275664"/>
            <a:ext cx="4358182" cy="1638370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6783" y="1594119"/>
            <a:ext cx="10057017" cy="2500730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feature functions </a:t>
              </a:r>
              <a:r>
                <a:rPr lang="en-US" sz="32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systems (Tensor Flow)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in population statistics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78" y="3436305"/>
            <a:ext cx="5871747" cy="1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93679" y="-292006"/>
            <a:ext cx="112309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  <a:endParaRPr lang="en-US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027812" y="1326595"/>
            <a:ext cx="1165950" cy="968233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21693" y="1240518"/>
            <a:ext cx="3006119" cy="1133643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61" y="1326385"/>
            <a:ext cx="3798401" cy="905433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676495" y="2851826"/>
            <a:ext cx="2852063" cy="3690074"/>
            <a:chOff x="676495" y="2851826"/>
            <a:chExt cx="2852063" cy="3690074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352067"/>
              <a:chOff x="866287" y="3925207"/>
              <a:chExt cx="2143330" cy="2352067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610708"/>
                <a:ext cx="1439611" cy="1666566"/>
                <a:chOff x="1431985" y="4292070"/>
                <a:chExt cx="1068098" cy="1404178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295001" y="4707449"/>
                  <a:ext cx="1314364" cy="4836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76495" y="2851826"/>
              <a:ext cx="28520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961909" y="2851826"/>
            <a:ext cx="1980350" cy="3612726"/>
            <a:chOff x="4961909" y="2851826"/>
            <a:chExt cx="1980350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  <a:endParaRPr lang="en-US" sz="20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61909" y="2851826"/>
              <a:ext cx="19803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7883058" y="2851826"/>
            <a:ext cx="3838475" cy="3574135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62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04" y="2887622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015140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796510" y="3250790"/>
            <a:ext cx="532051" cy="65061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73405" y="1771533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05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192649" y="1063807"/>
            <a:ext cx="1295926" cy="919942"/>
            <a:chOff x="4012915" y="2055821"/>
            <a:chExt cx="3361299" cy="2386094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510157" y="1191325"/>
            <a:ext cx="662755" cy="662755"/>
            <a:chOff x="5724072" y="7333"/>
            <a:chExt cx="2080007" cy="2080009"/>
          </a:xfrm>
        </p:grpSpPr>
        <p:sp>
          <p:nvSpPr>
            <p:cNvPr id="109" name="Oval 10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28626" t="2483" r="16405" b="11810"/>
          <a:stretch/>
        </p:blipFill>
        <p:spPr>
          <a:xfrm>
            <a:off x="6894074" y="1555727"/>
            <a:ext cx="453699" cy="5575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981904" y="562801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191404" y="2054298"/>
            <a:ext cx="1295926" cy="919942"/>
            <a:chOff x="4012915" y="2055821"/>
            <a:chExt cx="3361299" cy="238609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508912" y="2181816"/>
            <a:ext cx="662755" cy="662755"/>
            <a:chOff x="5724072" y="7333"/>
            <a:chExt cx="2080007" cy="2080009"/>
          </a:xfrm>
        </p:grpSpPr>
        <p:sp>
          <p:nvSpPr>
            <p:cNvPr id="92" name="Oval 9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18000" y1="41750" x2="24333" y2="59083"/>
                        <a14:foregroundMark x1="28667" y1="26000" x2="43083" y2="8667"/>
                        <a14:foregroundMark x1="51250" y1="10250" x2="71833" y2="20417"/>
                        <a14:foregroundMark x1="77000" y1="45000" x2="81333" y2="72750"/>
                        <a14:foregroundMark x1="22833" y1="29917" x2="19667" y2="33250"/>
                        <a14:foregroundMark x1="22833" y1="74500" x2="10333" y2="84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1264" y="2504293"/>
            <a:ext cx="566258" cy="56625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173405" y="226898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0409" y="59104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 user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191404" y="3066221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193739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796510" y="3429389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9" y="364596"/>
            <a:ext cx="11381509" cy="1325563"/>
          </a:xfrm>
        </p:spPr>
        <p:txBody>
          <a:bodyPr/>
          <a:lstStyle/>
          <a:p>
            <a:r>
              <a:rPr lang="en-US" dirty="0"/>
              <a:t>Velox Online Learning for </a:t>
            </a:r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sz="4000" dirty="0" smtClean="0"/>
              <a:t>(20-News Groups)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444412"/>
              </p:ext>
            </p:extLst>
          </p:nvPr>
        </p:nvGraphicFramePr>
        <p:xfrm>
          <a:off x="883082" y="1821103"/>
          <a:ext cx="6961909" cy="4224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068770" y="3449878"/>
            <a:ext cx="3318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1716" y="6045200"/>
            <a:ext cx="579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Examples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478712">
            <a:off x="3320592" y="3778583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Fast Updates Only</a:t>
            </a:r>
            <a:endParaRPr lang="en-US" sz="32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304005">
            <a:off x="3318353" y="4493127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937916">
            <a:off x="2006135" y="2728849"/>
            <a:ext cx="5127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80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Updates + Weak Features</a:t>
            </a:r>
            <a:endParaRPr lang="en-US" sz="2800" dirty="0">
              <a:solidFill>
                <a:schemeClr val="accent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4991" y="2167885"/>
            <a:ext cx="4006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Online Updates: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2400" i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5422" y="3131805"/>
            <a:ext cx="40161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8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adaptation</a:t>
            </a:r>
            <a:endParaRPr lang="en-US" sz="28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US" sz="28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given sufficient offline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4893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 animBg="0"/>
        </p:bldSub>
      </p:bldGraphic>
      <p:bldP spid="10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9" y="364596"/>
            <a:ext cx="11381509" cy="1325563"/>
          </a:xfrm>
        </p:spPr>
        <p:txBody>
          <a:bodyPr/>
          <a:lstStyle/>
          <a:p>
            <a:r>
              <a:rPr lang="en-US" dirty="0"/>
              <a:t>Velox Online Learning for </a:t>
            </a:r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sz="4000" dirty="0" smtClean="0"/>
              <a:t>(20-News Groups)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0428"/>
              </p:ext>
            </p:extLst>
          </p:nvPr>
        </p:nvGraphicFramePr>
        <p:xfrm>
          <a:off x="883082" y="1821103"/>
          <a:ext cx="6961909" cy="4224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068770" y="3449878"/>
            <a:ext cx="3318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1716" y="6045200"/>
            <a:ext cx="579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Examples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478712">
            <a:off x="3671850" y="3747359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</a:t>
            </a:r>
            <a:endParaRPr lang="en-US" sz="3200" dirty="0">
              <a:solidFill>
                <a:schemeClr val="accent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304005">
            <a:off x="3318353" y="4493127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4991" y="2167885"/>
            <a:ext cx="4006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Partial Updates: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2400" i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5422" y="3131805"/>
            <a:ext cx="4016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8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</a:t>
            </a:r>
            <a:r>
              <a:rPr lang="en-US" sz="2800" b="1" i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adaptation</a:t>
            </a:r>
            <a:endParaRPr lang="en-US" sz="28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192649" y="1063807"/>
            <a:ext cx="1295926" cy="919942"/>
            <a:chOff x="4012915" y="2055821"/>
            <a:chExt cx="3361299" cy="2386094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510157" y="1191325"/>
            <a:ext cx="662755" cy="662755"/>
            <a:chOff x="5724072" y="7333"/>
            <a:chExt cx="2080007" cy="2080009"/>
          </a:xfrm>
        </p:grpSpPr>
        <p:sp>
          <p:nvSpPr>
            <p:cNvPr id="109" name="Oval 10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28626" t="2483" r="16405" b="11810"/>
          <a:stretch/>
        </p:blipFill>
        <p:spPr>
          <a:xfrm>
            <a:off x="6894074" y="1555727"/>
            <a:ext cx="453699" cy="5575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981904" y="562801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191404" y="2054298"/>
            <a:ext cx="1295926" cy="919942"/>
            <a:chOff x="4012915" y="2055821"/>
            <a:chExt cx="3361299" cy="238609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508912" y="2181816"/>
            <a:ext cx="662755" cy="662755"/>
            <a:chOff x="5724072" y="7333"/>
            <a:chExt cx="2080007" cy="2080009"/>
          </a:xfrm>
        </p:grpSpPr>
        <p:sp>
          <p:nvSpPr>
            <p:cNvPr id="92" name="Oval 9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18000" y1="41750" x2="24333" y2="59083"/>
                        <a14:foregroundMark x1="28667" y1="26000" x2="43083" y2="8667"/>
                        <a14:foregroundMark x1="51250" y1="10250" x2="71833" y2="20417"/>
                        <a14:foregroundMark x1="77000" y1="45000" x2="81333" y2="72750"/>
                        <a14:foregroundMark x1="22833" y1="29917" x2="19667" y2="33250"/>
                        <a14:foregroundMark x1="22833" y1="74500" x2="10333" y2="84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1264" y="2504293"/>
            <a:ext cx="566258" cy="56625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173405" y="226898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90409" y="59104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 user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191404" y="3066221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193739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796510" y="3429389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7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>
            <a:off x="2715738" y="1081546"/>
            <a:ext cx="6105115" cy="42755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250406" y="2337832"/>
            <a:ext cx="1295926" cy="919942"/>
            <a:chOff x="4012915" y="2055821"/>
            <a:chExt cx="3361299" cy="2386094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6567914" y="2465350"/>
            <a:ext cx="662755" cy="662755"/>
            <a:chOff x="5724072" y="7333"/>
            <a:chExt cx="2080007" cy="2080009"/>
          </a:xfrm>
        </p:grpSpPr>
        <p:sp>
          <p:nvSpPr>
            <p:cNvPr id="109" name="Oval 10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28626" t="2483" r="16405" b="11810"/>
          <a:stretch/>
        </p:blipFill>
        <p:spPr>
          <a:xfrm>
            <a:off x="6951831" y="2829752"/>
            <a:ext cx="453699" cy="5575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528369" y="2911831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5441428" y="7131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-202948" y="2210307"/>
            <a:ext cx="1285802" cy="188893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121582" y="2755888"/>
            <a:ext cx="1801549" cy="11168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566388" y="226702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322723" y="3216530"/>
            <a:ext cx="1668186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8166951" y="2187031"/>
            <a:ext cx="1642852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238896" y="286206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60444" y="120404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143240" y="1207511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4939337"/>
            <a:ext cx="11122701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17363" y="2302871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511375" y="2397898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715738" y="5957865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249161" y="2938581"/>
            <a:ext cx="1295926" cy="919942"/>
            <a:chOff x="4012915" y="2055821"/>
            <a:chExt cx="3361299" cy="238609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6566669" y="3066099"/>
            <a:ext cx="662755" cy="662755"/>
            <a:chOff x="5724072" y="7333"/>
            <a:chExt cx="2080007" cy="2080009"/>
          </a:xfrm>
        </p:grpSpPr>
        <p:sp>
          <p:nvSpPr>
            <p:cNvPr id="92" name="Oval 9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18000" y1="41750" x2="24333" y2="59083"/>
                        <a14:foregroundMark x1="28667" y1="26000" x2="43083" y2="8667"/>
                        <a14:foregroundMark x1="51250" y1="10250" x2="71833" y2="20417"/>
                        <a14:foregroundMark x1="77000" y1="45000" x2="81333" y2="72750"/>
                        <a14:foregroundMark x1="22833" y1="29917" x2="19667" y2="33250"/>
                        <a14:foregroundMark x1="22833" y1="74500" x2="10333" y2="84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9021" y="3388576"/>
            <a:ext cx="566258" cy="56625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2908605" y="13663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699111" y="1336112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6115" y="1700261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 user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249161" y="3545769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66669" y="3673287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854267" y="3908937"/>
            <a:ext cx="532051" cy="650614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433111" y="4207771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</p:spTree>
    <p:extLst>
      <p:ext uri="{BB962C8B-B14F-4D97-AF65-F5344CB8AC3E}">
        <p14:creationId xmlns:p14="http://schemas.microsoft.com/office/powerpoint/2010/main" val="205679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4940300"/>
            <a:ext cx="12192000" cy="1677988"/>
          </a:xfrm>
        </p:spPr>
        <p:txBody>
          <a:bodyPr>
            <a:normAutofit/>
          </a:bodyPr>
          <a:lstStyle/>
          <a:p>
            <a:pPr marL="14287" indent="0" algn="ctr">
              <a:buNone/>
            </a:pPr>
            <a:r>
              <a:rPr lang="en-US" sz="3600" dirty="0" smtClean="0"/>
              <a:t>Daniel </a:t>
            </a:r>
            <a:r>
              <a:rPr lang="en-US" sz="3600" dirty="0" err="1" smtClean="0"/>
              <a:t>Crankshaw</a:t>
            </a:r>
            <a:r>
              <a:rPr lang="en-US" sz="3600" dirty="0" smtClean="0"/>
              <a:t>, Xin </a:t>
            </a:r>
            <a:r>
              <a:rPr lang="en-US" sz="3600" dirty="0" smtClean="0"/>
              <a:t>Wang</a:t>
            </a:r>
            <a:endParaRPr lang="en-US" sz="3600" dirty="0"/>
          </a:p>
          <a:p>
            <a:pPr marL="14287" indent="0" algn="ctr">
              <a:buNone/>
            </a:pPr>
            <a:r>
              <a:rPr lang="en-US" sz="3600" dirty="0" smtClean="0"/>
              <a:t>Michael Franklin, &amp; Ion </a:t>
            </a:r>
            <a:r>
              <a:rPr lang="en-US" sz="3600" dirty="0" err="1" smtClean="0"/>
              <a:t>Stoica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184259" y="1697556"/>
            <a:ext cx="3579296" cy="2546700"/>
            <a:chOff x="1203665" y="4117011"/>
            <a:chExt cx="3579296" cy="2546700"/>
          </a:xfrm>
        </p:grpSpPr>
        <p:grpSp>
          <p:nvGrpSpPr>
            <p:cNvPr id="5" name="Group 4"/>
            <p:cNvGrpSpPr/>
            <p:nvPr/>
          </p:nvGrpSpPr>
          <p:grpSpPr>
            <a:xfrm>
              <a:off x="1650072" y="4117011"/>
              <a:ext cx="2905779" cy="1325563"/>
              <a:chOff x="623806" y="4243955"/>
              <a:chExt cx="2905779" cy="132556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23806" y="4639877"/>
                <a:ext cx="508970" cy="463913"/>
                <a:chOff x="4098759" y="471294"/>
                <a:chExt cx="863072" cy="786668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098759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690051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397210" y="471294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riangle 72"/>
                <p:cNvSpPr/>
                <p:nvPr/>
              </p:nvSpPr>
              <p:spPr>
                <a:xfrm>
                  <a:off x="4234649" y="608454"/>
                  <a:ext cx="596902" cy="5145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440699" y="852052"/>
                  <a:ext cx="171183" cy="172783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Title 1"/>
              <p:cNvSpPr txBox="1">
                <a:spLocks/>
              </p:cNvSpPr>
              <p:nvPr/>
            </p:nvSpPr>
            <p:spPr>
              <a:xfrm>
                <a:off x="1097877" y="4243955"/>
                <a:ext cx="243170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lvl1pPr>
              </a:lstStyle>
              <a:p>
                <a:r>
                  <a:rPr lang="en-US" b="1" i="1" dirty="0" smtClean="0">
                    <a:solidFill>
                      <a:srgbClr val="FF0000"/>
                    </a:solidFill>
                    <a:latin typeface="Helvetica Neue Condensed Black" charset="0"/>
                    <a:ea typeface="Helvetica Neue Condensed Black" charset="0"/>
                    <a:cs typeface="Helvetica Neue Condensed Black" charset="0"/>
                  </a:rPr>
                  <a:t>VELOX</a:t>
                </a:r>
                <a:endParaRPr lang="en-US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203665" y="5182135"/>
              <a:ext cx="3579296" cy="1481576"/>
              <a:chOff x="3908034" y="2898656"/>
              <a:chExt cx="3579296" cy="148157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191412" y="3362613"/>
                <a:ext cx="1295918" cy="512907"/>
                <a:chOff x="4012936" y="2583693"/>
                <a:chExt cx="3361278" cy="1330348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64" name="Group 63"/>
                <p:cNvGrpSpPr/>
                <p:nvPr/>
              </p:nvGrpSpPr>
              <p:grpSpPr>
                <a:xfrm>
                  <a:off x="4012936" y="2583693"/>
                  <a:ext cx="274608" cy="1330348"/>
                  <a:chOff x="4810479" y="1166389"/>
                  <a:chExt cx="228603" cy="1107483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8" name="Group 7"/>
              <p:cNvGrpSpPr/>
              <p:nvPr/>
            </p:nvGrpSpPr>
            <p:grpSpPr>
              <a:xfrm>
                <a:off x="6508912" y="3286612"/>
                <a:ext cx="662755" cy="662755"/>
                <a:chOff x="5724072" y="7333"/>
                <a:chExt cx="2080007" cy="2080009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52" name="Group 51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53" name="Oval 52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60" b="51532" l="19041" r="73256">
                            <a14:foregroundMark x1="29797" y1="37527" x2="19186" y2="43435"/>
                            <a14:foregroundMark x1="60174" y1="41794" x2="73256" y2="48578"/>
                            <a14:foregroundMark x1="70494" y1="49453" x2="21221" y2="49453"/>
                          </a14:backgroundRemoval>
                        </a14:imgEffect>
                      </a14:imgLayer>
                    </a14:imgProps>
                  </a:ext>
                </a:extLst>
              </a:blip>
              <a:srcRect l="18676" t="1" r="24906" b="48068"/>
              <a:stretch/>
            </p:blipFill>
            <p:spPr>
              <a:xfrm>
                <a:off x="6796510" y="3522262"/>
                <a:ext cx="532051" cy="650614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38" name="Group 37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24" name="Group 23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25" name="Oval 24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6055819" y="1870469"/>
            <a:ext cx="5297981" cy="2469063"/>
            <a:chOff x="260845" y="-345989"/>
            <a:chExt cx="11577999" cy="2507369"/>
          </a:xfrm>
        </p:grpSpPr>
        <p:sp>
          <p:nvSpPr>
            <p:cNvPr id="76" name="Rectangle 75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5567" y="507982"/>
              <a:ext cx="11335017" cy="78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  <a:endPara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2584183" y="1345205"/>
              <a:ext cx="2326716" cy="612124"/>
              <a:chOff x="5142568" y="1782082"/>
              <a:chExt cx="2913611" cy="1371336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0187467" y="1340810"/>
              <a:ext cx="1651377" cy="561696"/>
              <a:chOff x="8558827" y="2824768"/>
              <a:chExt cx="1651377" cy="1004889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93" name="Rectangle 92"/>
              <p:cNvSpPr/>
              <p:nvPr/>
            </p:nvSpPr>
            <p:spPr>
              <a:xfrm>
                <a:off x="8923850" y="3034354"/>
                <a:ext cx="1286354" cy="7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88" name="Rectangle 87"/>
            <p:cNvSpPr/>
            <p:nvPr/>
          </p:nvSpPr>
          <p:spPr>
            <a:xfrm>
              <a:off x="4175325" y="1243819"/>
              <a:ext cx="1380175" cy="781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920126" y="2726412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0126" y="3460263"/>
            <a:ext cx="769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11214" y="4194113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0126" y="4906572"/>
            <a:ext cx="7120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7142" y="5346236"/>
            <a:ext cx="7141664" cy="4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Tachyon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142" y="4718837"/>
            <a:ext cx="7141664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Mesos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7142" y="4091438"/>
            <a:ext cx="7141664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7142" y="5874631"/>
            <a:ext cx="7141664" cy="4271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HDFS, S3, </a:t>
            </a:r>
            <a:r>
              <a:rPr lang="is-IS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7142" y="2275991"/>
            <a:ext cx="7141664" cy="1714218"/>
            <a:chOff x="407142" y="2275991"/>
            <a:chExt cx="7141664" cy="1714218"/>
          </a:xfrm>
        </p:grpSpPr>
        <p:sp>
          <p:nvSpPr>
            <p:cNvPr id="17" name="Rectangle 16"/>
            <p:cNvSpPr/>
            <p:nvPr/>
          </p:nvSpPr>
          <p:spPr>
            <a:xfrm>
              <a:off x="407142" y="2275991"/>
              <a:ext cx="1716273" cy="1714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Spark </a:t>
              </a:r>
              <a:b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Streaming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22340" y="3183715"/>
              <a:ext cx="200926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Spark</a:t>
              </a:r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/>
              </a:r>
              <a:b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SQL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22340" y="2275991"/>
              <a:ext cx="154667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BlinkDB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30528" y="3183715"/>
              <a:ext cx="1403080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Helvetica Neue" charset="0"/>
                  <a:ea typeface="Helvetica Neue" charset="0"/>
                  <a:cs typeface="Helvetica Neue" charset="0"/>
                </a:rPr>
                <a:t>GraphX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57835" y="2275991"/>
              <a:ext cx="1885876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Graph</a:t>
              </a:r>
            </a:p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Frames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32533" y="3183715"/>
              <a:ext cx="171627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MLLib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32533" y="2275991"/>
              <a:ext cx="171627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Keystone</a:t>
              </a:r>
            </a:p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ML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20424" y="1579045"/>
            <a:ext cx="1980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3600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39" y="1244271"/>
            <a:ext cx="3968829" cy="133155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454073" y="2726413"/>
            <a:ext cx="2885726" cy="3046988"/>
            <a:chOff x="6256053" y="4737995"/>
            <a:chExt cx="2885726" cy="3046988"/>
          </a:xfrm>
        </p:grpSpPr>
        <p:sp>
          <p:nvSpPr>
            <p:cNvPr id="27" name="TextBox 26"/>
            <p:cNvSpPr txBox="1"/>
            <p:nvPr/>
          </p:nvSpPr>
          <p:spPr>
            <a:xfrm>
              <a:off x="6256053" y="4737995"/>
              <a:ext cx="2885726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erkeley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ata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nalytics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smtClean="0">
                  <a:latin typeface="Helvetica Neue" charset="0"/>
                  <a:ea typeface="Helvetica Neue" charset="0"/>
                  <a:cs typeface="Helvetica Neue" charset="0"/>
                </a:rPr>
                <a:t>tack</a:t>
              </a:r>
              <a:endParaRPr lang="en-US" sz="4800" spc="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294719" y="4737995"/>
              <a:ext cx="0" cy="30469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 smtClean="0"/>
              <a:t>: the Missing Piece of BDAS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9" name="Oval 38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458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920126" y="2726412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0126" y="3460263"/>
            <a:ext cx="769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11214" y="4194113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0126" y="4906572"/>
            <a:ext cx="7120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39" y="1244271"/>
            <a:ext cx="3968829" cy="133155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454073" y="2726413"/>
            <a:ext cx="2885726" cy="3046988"/>
            <a:chOff x="6256053" y="4737995"/>
            <a:chExt cx="2885726" cy="3046988"/>
          </a:xfrm>
        </p:grpSpPr>
        <p:sp>
          <p:nvSpPr>
            <p:cNvPr id="27" name="TextBox 26"/>
            <p:cNvSpPr txBox="1"/>
            <p:nvPr/>
          </p:nvSpPr>
          <p:spPr>
            <a:xfrm>
              <a:off x="6256053" y="4737995"/>
              <a:ext cx="2885726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erkeley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ata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nalytics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smtClean="0">
                  <a:latin typeface="Helvetica Neue" charset="0"/>
                  <a:ea typeface="Helvetica Neue" charset="0"/>
                  <a:cs typeface="Helvetica Neue" charset="0"/>
                </a:rPr>
                <a:t>tack</a:t>
              </a:r>
              <a:endParaRPr lang="en-US" sz="4800" spc="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294719" y="4737995"/>
              <a:ext cx="0" cy="30469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407142" y="5346236"/>
            <a:ext cx="7141664" cy="4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Tachyon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07142" y="4718837"/>
            <a:ext cx="7141664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Mesos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7142" y="4091438"/>
            <a:ext cx="5148010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7142" y="5874631"/>
            <a:ext cx="7141664" cy="4271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HDFS, S3, </a:t>
            </a:r>
            <a:r>
              <a:rPr lang="is-IS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07142" y="2275991"/>
            <a:ext cx="5148010" cy="1714218"/>
            <a:chOff x="407142" y="2275991"/>
            <a:chExt cx="7141664" cy="1714218"/>
          </a:xfrm>
        </p:grpSpPr>
        <p:sp>
          <p:nvSpPr>
            <p:cNvPr id="49" name="Rectangle 48"/>
            <p:cNvSpPr/>
            <p:nvPr/>
          </p:nvSpPr>
          <p:spPr>
            <a:xfrm>
              <a:off x="407142" y="2275991"/>
              <a:ext cx="1716273" cy="1714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Spark </a:t>
              </a:r>
              <a:b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Streaming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22340" y="3183715"/>
              <a:ext cx="200926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Spark</a:t>
              </a:r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/>
              </a:r>
              <a:b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SQL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222340" y="2275991"/>
              <a:ext cx="154667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BlinkDB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330528" y="3183715"/>
              <a:ext cx="1403080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Helvetica Neue" charset="0"/>
                  <a:ea typeface="Helvetica Neue" charset="0"/>
                  <a:cs typeface="Helvetica Neue" charset="0"/>
                </a:rPr>
                <a:t>GraphX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57835" y="2275991"/>
              <a:ext cx="1885876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Graph</a:t>
              </a:r>
            </a:p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Frames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832533" y="3183715"/>
              <a:ext cx="171627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Helvetica Neue" charset="0"/>
                  <a:ea typeface="Helvetica Neue" charset="0"/>
                  <a:cs typeface="Helvetica Neue" charset="0"/>
                </a:rPr>
                <a:t>MLLib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832533" y="2275991"/>
              <a:ext cx="1716273" cy="806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Keystone</a:t>
              </a:r>
            </a:p>
            <a:p>
              <a:pPr algn="ctr"/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ML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706960" y="1579045"/>
            <a:ext cx="1980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3600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26461" y="2275992"/>
            <a:ext cx="1922345" cy="234161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48013" y="1321884"/>
            <a:ext cx="22942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Management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and Serving</a:t>
            </a:r>
            <a:endParaRPr lang="en-US" sz="2800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 smtClean="0"/>
              <a:t>: the Missing Piece of BDAS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5741984" y="3004619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</p:spTree>
    <p:extLst>
      <p:ext uri="{BB962C8B-B14F-4D97-AF65-F5344CB8AC3E}">
        <p14:creationId xmlns:p14="http://schemas.microsoft.com/office/powerpoint/2010/main" val="2112518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920126" y="2726412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0126" y="3460263"/>
            <a:ext cx="769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11214" y="4194113"/>
            <a:ext cx="745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0126" y="4906572"/>
            <a:ext cx="7120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1000" dirty="0" smtClean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39" y="1244271"/>
            <a:ext cx="3968829" cy="133155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454073" y="2726413"/>
            <a:ext cx="2885726" cy="3046988"/>
            <a:chOff x="6256053" y="4737995"/>
            <a:chExt cx="2885726" cy="3046988"/>
          </a:xfrm>
        </p:grpSpPr>
        <p:sp>
          <p:nvSpPr>
            <p:cNvPr id="27" name="TextBox 26"/>
            <p:cNvSpPr txBox="1"/>
            <p:nvPr/>
          </p:nvSpPr>
          <p:spPr>
            <a:xfrm>
              <a:off x="6256053" y="4737995"/>
              <a:ext cx="2885726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erkeley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ata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err="1" smtClean="0">
                  <a:latin typeface="Helvetica Neue" charset="0"/>
                  <a:ea typeface="Helvetica Neue" charset="0"/>
                  <a:cs typeface="Helvetica Neue" charset="0"/>
                </a:rPr>
                <a:t>nalytics</a:t>
              </a:r>
              <a:endParaRPr lang="en-US" sz="4800" spc="600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r>
                <a:rPr lang="en-US" sz="4800" spc="600" dirty="0" smtClean="0">
                  <a:latin typeface="Helvetica Neue" charset="0"/>
                  <a:ea typeface="Helvetica Neue" charset="0"/>
                  <a:cs typeface="Helvetica Neue" charset="0"/>
                </a:rPr>
                <a:t>tack</a:t>
              </a:r>
              <a:endParaRPr lang="en-US" sz="4800" spc="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294719" y="4737995"/>
              <a:ext cx="0" cy="30469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07142" y="4718837"/>
            <a:ext cx="7141664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Mesos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7142" y="5874631"/>
            <a:ext cx="7141664" cy="4271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HDFS, S3, </a:t>
            </a:r>
            <a:r>
              <a:rPr lang="is-IS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7142" y="2275991"/>
            <a:ext cx="1237161" cy="171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Spark </a:t>
            </a:r>
            <a:br>
              <a:rPr lang="en-US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Streaming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15613" y="3183715"/>
            <a:ext cx="1448361" cy="80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SQL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15613" y="2275991"/>
            <a:ext cx="1114907" cy="80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BlinkDB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35283" y="3183715"/>
            <a:ext cx="1011399" cy="80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GraphX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94546" y="2275991"/>
            <a:ext cx="1359418" cy="80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Frames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06960" y="1579045"/>
            <a:ext cx="1980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3600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26461" y="2275992"/>
            <a:ext cx="1922345" cy="234161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48013" y="1321884"/>
            <a:ext cx="22942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Management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and Serving</a:t>
            </a:r>
            <a:endParaRPr lang="en-US" sz="2800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 smtClean="0"/>
              <a:t>: the Missing Piece of BDAS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5741984" y="3004619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7142" y="5346236"/>
            <a:ext cx="7141664" cy="4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Tachyon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7142" y="4091438"/>
            <a:ext cx="5148010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317991" y="3183715"/>
            <a:ext cx="1237161" cy="80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17991" y="2275991"/>
            <a:ext cx="1237161" cy="80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3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204806" y="3833838"/>
            <a:ext cx="5896598" cy="241963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 smtClean="0"/>
              <a:t> Architecture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3341545" y="5441852"/>
            <a:ext cx="1879417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341545" y="4770116"/>
            <a:ext cx="1879417" cy="54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3716" y="570493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Single JVM Instance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53337" y="4523089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1546" y="4052238"/>
            <a:ext cx="1879416" cy="59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639791" y="1405727"/>
            <a:ext cx="2461613" cy="2221976"/>
            <a:chOff x="3885325" y="1350696"/>
            <a:chExt cx="2461613" cy="2221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885325" y="2475392"/>
              <a:ext cx="2461613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10122" y="1350696"/>
              <a:ext cx="2436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Content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Rec.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04806" y="1405727"/>
            <a:ext cx="2357374" cy="2221976"/>
            <a:chOff x="910790" y="1350696"/>
            <a:chExt cx="2357374" cy="22219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791" y="2475392"/>
              <a:ext cx="2357373" cy="109728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10790" y="1350696"/>
              <a:ext cx="232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Fraud</a:t>
              </a:r>
              <a:b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Detection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37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8" y="3798292"/>
            <a:ext cx="5078452" cy="241963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 smtClean="0"/>
              <a:t> Architecture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82307" y="5441852"/>
            <a:ext cx="1879417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2307" y="4770116"/>
            <a:ext cx="1879417" cy="54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2494" y="570493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Single JVM Instance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24478" y="4536904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82308" y="4052238"/>
            <a:ext cx="1879416" cy="59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62406" y="1405727"/>
            <a:ext cx="2461613" cy="2221976"/>
            <a:chOff x="3885325" y="1350696"/>
            <a:chExt cx="2461613" cy="2221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885325" y="2475392"/>
              <a:ext cx="2461613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10122" y="1350696"/>
              <a:ext cx="2436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Content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Rec.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5568" y="1405727"/>
            <a:ext cx="2357374" cy="2221976"/>
            <a:chOff x="910790" y="1350696"/>
            <a:chExt cx="2357374" cy="22219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791" y="2475392"/>
              <a:ext cx="2357373" cy="109728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10790" y="1350696"/>
              <a:ext cx="232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Fraud</a:t>
              </a:r>
              <a:b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Detection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9525" y="1405727"/>
            <a:ext cx="1784376" cy="2221976"/>
            <a:chOff x="6641432" y="1350696"/>
            <a:chExt cx="1784376" cy="222197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3695" y="2475392"/>
              <a:ext cx="1539850" cy="109728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41432" y="1350696"/>
              <a:ext cx="17843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Personal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Asst.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15029" y="1405727"/>
            <a:ext cx="1685773" cy="2221976"/>
            <a:chOff x="8425808" y="1350696"/>
            <a:chExt cx="1685773" cy="222197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6907" y="2283814"/>
              <a:ext cx="1503574" cy="128885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425808" y="1350696"/>
              <a:ext cx="16857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Robotic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Control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60265" y="1405727"/>
            <a:ext cx="2130682" cy="2221976"/>
            <a:chOff x="10237781" y="1350696"/>
            <a:chExt cx="2130682" cy="22219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7781" y="2475392"/>
              <a:ext cx="2130682" cy="109728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0237781" y="1350696"/>
              <a:ext cx="2130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Machine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Translation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660" y="4118671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629110" y="4894299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3" y="413074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435" y="5043654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12298" y="5978446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0677" y="409893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0142" y="5367238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1483" y="606638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9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952720" y="149970"/>
            <a:ext cx="1000663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 smtClean="0"/>
              <a:t> as a Middle Layer Arch?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8650" y="545892"/>
            <a:ext cx="508970" cy="463913"/>
            <a:chOff x="4098759" y="471294"/>
            <a:chExt cx="863072" cy="786668"/>
          </a:xfrm>
        </p:grpSpPr>
        <p:sp>
          <p:nvSpPr>
            <p:cNvPr id="35" name="Oval 34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78649" y="5926165"/>
            <a:ext cx="1879417" cy="52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Spark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8650" y="5929266"/>
            <a:ext cx="1879417" cy="54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MLLib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09469" y="3939966"/>
            <a:ext cx="1607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Velox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78650" y="5908434"/>
            <a:ext cx="1879416" cy="59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Keystone 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62406" y="1405727"/>
            <a:ext cx="2461613" cy="2221976"/>
            <a:chOff x="3885325" y="1350696"/>
            <a:chExt cx="2461613" cy="2221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885325" y="2475392"/>
              <a:ext cx="2461613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10122" y="1350696"/>
              <a:ext cx="24368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Content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Rec.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5568" y="1405727"/>
            <a:ext cx="2357374" cy="2221976"/>
            <a:chOff x="910790" y="1350696"/>
            <a:chExt cx="2357374" cy="222197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791" y="2475392"/>
              <a:ext cx="2357373" cy="109728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10790" y="1350696"/>
              <a:ext cx="23265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Fraud</a:t>
              </a:r>
              <a:b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Detection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9525" y="1405727"/>
            <a:ext cx="1784376" cy="2221976"/>
            <a:chOff x="6641432" y="1350696"/>
            <a:chExt cx="1784376" cy="222197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3695" y="2475392"/>
              <a:ext cx="1539850" cy="109728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41432" y="1350696"/>
              <a:ext cx="17843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Personal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Asst.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15029" y="1405727"/>
            <a:ext cx="1685773" cy="2221976"/>
            <a:chOff x="8425808" y="1350696"/>
            <a:chExt cx="1685773" cy="222197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6907" y="2283814"/>
              <a:ext cx="1503574" cy="128885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425808" y="1350696"/>
              <a:ext cx="16857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Robotic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Control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60265" y="1405727"/>
            <a:ext cx="2130682" cy="2221976"/>
            <a:chOff x="10237781" y="1350696"/>
            <a:chExt cx="2130682" cy="22219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7781" y="2475392"/>
              <a:ext cx="2130682" cy="109728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0237781" y="1350696"/>
              <a:ext cx="21306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Machine</a:t>
              </a:r>
            </a:p>
            <a:p>
              <a:pPr algn="ctr"/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Translation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6888" y="3939966"/>
            <a:ext cx="4732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Generalize          ?</a:t>
            </a:r>
            <a:endParaRPr lang="en-US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53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76393" y="4057888"/>
            <a:ext cx="5067946" cy="255988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Daniel </a:t>
            </a:r>
            <a:r>
              <a:rPr lang="en-US" dirty="0" err="1" smtClean="0"/>
              <a:t>Crankshaw</a:t>
            </a:r>
            <a:r>
              <a:rPr lang="en-US" b="1" dirty="0" smtClean="0"/>
              <a:t> </a:t>
            </a:r>
          </a:p>
          <a:p>
            <a:pPr algn="l"/>
            <a:r>
              <a:rPr lang="en-US" dirty="0" smtClean="0"/>
              <a:t>Xin Wang</a:t>
            </a:r>
          </a:p>
          <a:p>
            <a:pPr algn="l"/>
            <a:r>
              <a:rPr lang="en-US" dirty="0" smtClean="0"/>
              <a:t>Michael Franklin</a:t>
            </a:r>
          </a:p>
          <a:p>
            <a:pPr algn="l"/>
            <a:r>
              <a:rPr lang="en-US" b="1" dirty="0" smtClean="0"/>
              <a:t>Joseph E. Gonzalez</a:t>
            </a:r>
          </a:p>
          <a:p>
            <a:pPr algn="l"/>
            <a:r>
              <a:rPr lang="en-US" dirty="0" smtClean="0"/>
              <a:t>Ion </a:t>
            </a:r>
            <a:r>
              <a:rPr lang="en-US" dirty="0" err="1" smtClean="0"/>
              <a:t>Stoica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613" y="206972"/>
            <a:ext cx="11756573" cy="33101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</a:t>
            </a:r>
            <a:r>
              <a:rPr lang="en-US" dirty="0" smtClean="0"/>
              <a:t>Low-Latency Online Prediction Serving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2" b="90318" l="6893" r="94674">
                        <a14:foregroundMark x1="76449" y1="53281" x2="72376" y2="48603"/>
                        <a14:foregroundMark x1="65222" y1="41975" x2="70287" y2="47368"/>
                        <a14:foregroundMark x1="44595" y1="24172" x2="55979" y2="29760"/>
                        <a14:foregroundMark x1="27781" y1="22417" x2="37023" y2="27290"/>
                        <a14:foregroundMark x1="13473" y1="34113" x2="22037" y2="39896"/>
                        <a14:foregroundMark x1="8146" y1="83171" x2="23290" y2="87329"/>
                        <a14:foregroundMark x1="70966" y1="87199" x2="78799" y2="87524"/>
                        <a14:foregroundMark x1="63969" y1="41066" x2="62768" y2="39766"/>
                        <a14:foregroundMark x1="84125" y1="56140" x2="86319" y2="57245"/>
                        <a14:foregroundMark x1="77755" y1="61533" x2="78799" y2="62053"/>
                        <a14:foregroundMark x1="79530" y1="58999" x2="81097" y2="59454"/>
                        <a14:foregroundMark x1="76554" y1="66147" x2="88460" y2="57960"/>
                        <a14:foregroundMark x1="18068" y1="32943" x2="20366" y2="35153"/>
                        <a14:foregroundMark x1="35091" y1="21897" x2="37023" y2="25016"/>
                        <a14:foregroundMark x1="22768" y1="66732" x2="24543" y2="68616"/>
                        <a14:foregroundMark x1="35039" y1="86615" x2="39112" y2="88759"/>
                        <a14:foregroundMark x1="76397" y1="85380" x2="75822" y2="82976"/>
                        <a14:foregroundMark x1="34151" y1="89344" x2="41149" y2="90383"/>
                        <a14:foregroundMark x1="82611" y1="83691" x2="87833" y2="85185"/>
                        <a14:foregroundMark x1="94674" y1="88499" x2="86893" y2="88564"/>
                        <a14:foregroundMark x1="65431" y1="65692" x2="66736" y2="69656"/>
                        <a14:foregroundMark x1="10548" y1="54321" x2="9869" y2="55945"/>
                        <a14:backgroundMark x1="25953" y1="40026" x2="26214" y2="38856"/>
                        <a14:backgroundMark x1="65796" y1="46654" x2="63551" y2="44964"/>
                        <a14:backgroundMark x1="25379" y1="69526" x2="25379" y2="71670"/>
                        <a14:backgroundMark x1="27520" y1="72840" x2="27363" y2="75504"/>
                        <a14:backgroundMark x1="15822" y1="49188" x2="16867" y2="49318"/>
                        <a14:backgroundMark x1="15822" y1="39311" x2="14883" y2="40091"/>
                        <a14:backgroundMark x1="31645" y1="29630" x2="30287" y2="30409"/>
                        <a14:backgroundMark x1="48512" y1="31579" x2="45744" y2="32619"/>
                        <a14:backgroundMark x1="48146" y1="42170" x2="46319" y2="43210"/>
                        <a14:backgroundMark x1="53055" y1="41001" x2="55405" y2="40546"/>
                        <a14:backgroundMark x1="85065" y1="58285" x2="82768" y2="58609"/>
                        <a14:backgroundMark x1="80940" y1="61663" x2="78799" y2="60754"/>
                        <a14:backgroundMark x1="81880" y1="57960" x2="81305" y2="58025"/>
                        <a14:backgroundMark x1="77389" y1="63743" x2="75196" y2="63418"/>
                        <a14:backgroundMark x1="59321" y1="71345" x2="58381" y2="72969"/>
                        <a14:backgroundMark x1="32585" y1="39506" x2="30339" y2="40546"/>
                        <a14:backgroundMark x1="24282" y1="64652" x2="23185" y2="64717"/>
                        <a14:backgroundMark x1="43551" y1="74074" x2="43499" y2="76478"/>
                        <a14:backgroundMark x1="32115" y1="76998" x2="31018" y2="78233"/>
                        <a14:backgroundMark x1="70809" y1="65692" x2="68355" y2="67836"/>
                        <a14:backgroundMark x1="64491" y1="70565" x2="64073" y2="71670"/>
                        <a14:backgroundMark x1="62298" y1="71475" x2="63029" y2="71800"/>
                      </a14:backgroundRemoval>
                    </a14:imgEffect>
                  </a14:imgLayer>
                </a14:imgProps>
              </a:ext>
            </a:extLst>
          </a:blip>
          <a:srcRect l="5035" t="17303" r="9164" b="9160"/>
          <a:stretch/>
        </p:blipFill>
        <p:spPr>
          <a:xfrm>
            <a:off x="5906946" y="2551142"/>
            <a:ext cx="6285053" cy="4328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613" y="0"/>
            <a:ext cx="493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115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29899" y="4057888"/>
            <a:ext cx="0" cy="22964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149970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</a:t>
            </a:r>
            <a:r>
              <a:rPr lang="en-US" sz="4000" b="1" dirty="0" smtClean="0"/>
              <a:t>Generalizes</a:t>
            </a:r>
            <a:r>
              <a:rPr lang="en-US" sz="4000" dirty="0" smtClean="0"/>
              <a:t> Velox Across ML Frameworks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88413" y="3932178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3062406" y="2530423"/>
            <a:ext cx="2461613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7203" y="14057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Rec.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9" y="2530423"/>
            <a:ext cx="2357373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45568" y="14057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88" y="2530423"/>
            <a:ext cx="1539850" cy="1097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9525" y="14057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Asst.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2338845"/>
            <a:ext cx="1503574" cy="1288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715029" y="14057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265" y="25304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0265" y="14057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563827"/>
            <a:ext cx="11344122" cy="7472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88413" y="563389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3062406" y="-154411"/>
            <a:ext cx="2461613" cy="6254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9" y="-154411"/>
            <a:ext cx="2357373" cy="6254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788" y="-154411"/>
            <a:ext cx="1539850" cy="62547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-345989"/>
            <a:ext cx="1503574" cy="734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0265" y="-154411"/>
            <a:ext cx="2130682" cy="625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45" y="1736771"/>
            <a:ext cx="3551547" cy="4246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63" y="1377772"/>
            <a:ext cx="2032000" cy="41173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584183" y="1345205"/>
            <a:ext cx="2326716" cy="612124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187467" y="1340810"/>
            <a:ext cx="1711628" cy="659798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413" y="1360032"/>
            <a:ext cx="1636427" cy="7454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51166" y="153690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7059" y="1647380"/>
            <a:ext cx="1629157" cy="433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6863" y="1819288"/>
            <a:ext cx="2047697" cy="276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567" y="1422812"/>
            <a:ext cx="2067648" cy="2671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1332830"/>
            <a:ext cx="12192000" cy="9956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7900" y="-288352"/>
            <a:ext cx="12192000" cy="7920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60845" y="1587771"/>
            <a:ext cx="12344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/>
            <a:r>
              <a:rPr lang="en-US" sz="3000" b="1" dirty="0" smtClean="0"/>
              <a:t>Key Insight:</a:t>
            </a:r>
            <a:r>
              <a:rPr lang="en-US" sz="3000" dirty="0" smtClean="0"/>
              <a:t> </a:t>
            </a:r>
            <a:br>
              <a:rPr lang="en-US" sz="3000" dirty="0" smtClean="0"/>
            </a:br>
            <a:r>
              <a:rPr lang="en-US" sz="3000" i="1" dirty="0" smtClean="0"/>
              <a:t>The challenges of prediction serving can be addressed between </a:t>
            </a:r>
            <a:br>
              <a:rPr lang="en-US" sz="3000" i="1" dirty="0" smtClean="0"/>
            </a:br>
            <a:r>
              <a:rPr lang="en-US" sz="3000" i="1" dirty="0" smtClean="0"/>
              <a:t>end-user applications and machine learning frameworks</a:t>
            </a:r>
            <a:endParaRPr lang="en-US" sz="3000" b="1" i="1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260845" y="3209055"/>
            <a:ext cx="11519453" cy="373329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 smtClean="0"/>
              <a:t>As a result, Clipper is able to:</a:t>
            </a:r>
          </a:p>
          <a:p>
            <a:r>
              <a:rPr lang="en-US" sz="2400" b="1" dirty="0" smtClean="0"/>
              <a:t>hide complexity</a:t>
            </a:r>
          </a:p>
          <a:p>
            <a:pPr lvl="1"/>
            <a:r>
              <a:rPr lang="en-US" sz="2000" dirty="0" smtClean="0"/>
              <a:t>by providing a </a:t>
            </a:r>
            <a:r>
              <a:rPr lang="en-US" sz="2000" i="1" dirty="0" smtClean="0"/>
              <a:t>common prediction interface </a:t>
            </a:r>
          </a:p>
          <a:p>
            <a:r>
              <a:rPr lang="en-US" sz="2400" b="1" dirty="0" smtClean="0"/>
              <a:t>bound latency </a:t>
            </a:r>
            <a:r>
              <a:rPr lang="en-US" sz="2400" dirty="0" smtClean="0"/>
              <a:t>and </a:t>
            </a:r>
            <a:r>
              <a:rPr lang="en-US" sz="2400" b="1" dirty="0" smtClean="0"/>
              <a:t>maximize throughput</a:t>
            </a:r>
            <a:endParaRPr lang="en-US" sz="2400" dirty="0" smtClean="0"/>
          </a:p>
          <a:p>
            <a:pPr lvl="1"/>
            <a:r>
              <a:rPr lang="en-US" sz="2000" dirty="0" smtClean="0"/>
              <a:t>through </a:t>
            </a:r>
            <a:r>
              <a:rPr lang="en-US" sz="2000" i="1" dirty="0" smtClean="0"/>
              <a:t>approximate caching </a:t>
            </a:r>
            <a:r>
              <a:rPr lang="en-US" sz="2000" dirty="0" smtClean="0"/>
              <a:t>and </a:t>
            </a:r>
            <a:r>
              <a:rPr lang="en-US" sz="2000" i="1" dirty="0" smtClean="0"/>
              <a:t>adaptive batching</a:t>
            </a:r>
          </a:p>
          <a:p>
            <a:r>
              <a:rPr lang="en-US" sz="2400" dirty="0" smtClean="0"/>
              <a:t>enable </a:t>
            </a:r>
            <a:r>
              <a:rPr lang="en-US" sz="2400" i="1" dirty="0" smtClean="0"/>
              <a:t>robust</a:t>
            </a:r>
            <a:r>
              <a:rPr lang="en-US" sz="2400" dirty="0" smtClean="0"/>
              <a:t> </a:t>
            </a:r>
            <a:r>
              <a:rPr lang="en-US" sz="2400" b="1" dirty="0" smtClean="0"/>
              <a:t>online learning </a:t>
            </a:r>
            <a:r>
              <a:rPr lang="en-US" sz="2400" dirty="0" smtClean="0"/>
              <a:t>and </a:t>
            </a:r>
            <a:r>
              <a:rPr lang="en-US" sz="2400" b="1" dirty="0" smtClean="0"/>
              <a:t>personalization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 smtClean="0"/>
              <a:t>through generalized </a:t>
            </a:r>
            <a:r>
              <a:rPr lang="en-US" sz="2000" i="1" dirty="0" smtClean="0"/>
              <a:t>split-model correction policies</a:t>
            </a:r>
          </a:p>
          <a:p>
            <a:pPr marL="14287" indent="0">
              <a:buNone/>
            </a:pPr>
            <a:r>
              <a:rPr lang="en-US" sz="2400" b="1" i="1" dirty="0" smtClean="0"/>
              <a:t>without modifying</a:t>
            </a:r>
            <a:r>
              <a:rPr lang="en-US" sz="2400" i="1" dirty="0"/>
              <a:t> </a:t>
            </a:r>
            <a:r>
              <a:rPr lang="en-US" sz="2400" i="1" dirty="0" smtClean="0"/>
              <a:t>machine learning frameworks or end-user applications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147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/>
      <p:bldP spid="3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44" y="215248"/>
            <a:ext cx="10964056" cy="1325563"/>
          </a:xfrm>
        </p:spPr>
        <p:txBody>
          <a:bodyPr/>
          <a:lstStyle/>
          <a:p>
            <a:r>
              <a:rPr lang="en-US" dirty="0" smtClean="0"/>
              <a:t>Clipper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36" y="1375919"/>
            <a:ext cx="11362544" cy="5032375"/>
          </a:xfrm>
        </p:spPr>
        <p:txBody>
          <a:bodyPr>
            <a:noAutofit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Low and </a:t>
            </a:r>
            <a:r>
              <a:rPr lang="en-US" sz="3200" b="1" dirty="0"/>
              <a:t>bounded</a:t>
            </a:r>
            <a:r>
              <a:rPr lang="en-US" sz="3200" dirty="0"/>
              <a:t> latency predictions</a:t>
            </a:r>
          </a:p>
          <a:p>
            <a:pPr marL="1128695" lvl="1" indent="-457200" defTabSz="91440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interactive applications need reliable latency </a:t>
            </a:r>
            <a:r>
              <a:rPr lang="en-US" sz="2800" dirty="0" smtClean="0"/>
              <a:t>objectives</a:t>
            </a:r>
          </a:p>
          <a:p>
            <a:pPr marL="1587483" lvl="2" indent="-457200" defTabSz="9144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Up-to-date and personalized predictions </a:t>
            </a:r>
            <a:r>
              <a:rPr lang="en-US" sz="3200" b="1" dirty="0" smtClean="0"/>
              <a:t>across </a:t>
            </a:r>
            <a:r>
              <a:rPr lang="en-US" sz="3200" b="1" dirty="0"/>
              <a:t>models </a:t>
            </a:r>
            <a:r>
              <a:rPr lang="en-US" sz="3200" dirty="0" smtClean="0"/>
              <a:t>and </a:t>
            </a:r>
            <a:r>
              <a:rPr lang="en-US" sz="3200" b="1" dirty="0" smtClean="0"/>
              <a:t>frameworks</a:t>
            </a:r>
            <a:endParaRPr lang="en-US" sz="3200" b="1" dirty="0"/>
          </a:p>
          <a:p>
            <a:pPr marL="1128695" lvl="1" indent="-457200" defTabSz="91440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generalize the split model </a:t>
            </a:r>
            <a:r>
              <a:rPr lang="en-US" sz="2800" dirty="0" smtClean="0"/>
              <a:t>decomposition</a:t>
            </a:r>
          </a:p>
          <a:p>
            <a:pPr marL="1587483" lvl="2" indent="-457200" defTabSz="9144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Optimize</a:t>
            </a:r>
            <a:r>
              <a:rPr lang="en-US" sz="3200" b="1" dirty="0" smtClean="0"/>
              <a:t> throughput </a:t>
            </a:r>
            <a:r>
              <a:rPr lang="en-US" sz="3200" dirty="0" smtClean="0"/>
              <a:t>for performance </a:t>
            </a:r>
            <a:r>
              <a:rPr lang="en-US" sz="3200" dirty="0"/>
              <a:t>under heavy load</a:t>
            </a:r>
          </a:p>
          <a:p>
            <a:pPr marL="1128695" lvl="1" indent="-457200" defTabSz="914400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single query can trigger many </a:t>
            </a:r>
            <a:r>
              <a:rPr lang="en-US" sz="2800" dirty="0" smtClean="0"/>
              <a:t>predictions</a:t>
            </a:r>
          </a:p>
          <a:p>
            <a:pPr marL="1587483" lvl="2" indent="-457200" defTabSz="9144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/>
              <a:t>Simplify</a:t>
            </a:r>
            <a:r>
              <a:rPr lang="en-US" sz="3200" dirty="0"/>
              <a:t> </a:t>
            </a:r>
            <a:r>
              <a:rPr lang="en-US" sz="3200" dirty="0" smtClean="0"/>
              <a:t>deployment </a:t>
            </a:r>
            <a:endParaRPr lang="en-US" sz="3200" dirty="0"/>
          </a:p>
          <a:p>
            <a:pPr marL="1128695" lvl="1" indent="-457200" defTabSz="9144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serve models using the original code and systems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62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14037" y="1678662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238656" y="3738856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282403" y="2188540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89565" y="2206064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645389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6795" y="4926675"/>
            <a:ext cx="8592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major focus of the </a:t>
            </a:r>
            <a:r>
              <a:rPr lang="en-US" sz="3200" b="1" i="1" dirty="0" err="1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AMPLab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6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94330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88413" y="3932178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3062406" y="2530423"/>
            <a:ext cx="2461613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7203" y="14057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Rec.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9" y="2530423"/>
            <a:ext cx="2357373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45568" y="14057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88" y="2530423"/>
            <a:ext cx="1539850" cy="1097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9525" y="14057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Asst.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2338845"/>
            <a:ext cx="1503574" cy="1288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715029" y="14057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265" y="25304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0265" y="14057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2298303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7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568774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568774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568774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5845977"/>
            <a:ext cx="2032000" cy="736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587830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541150" y="3832668"/>
            <a:ext cx="1072730" cy="604484"/>
            <a:chOff x="10608180" y="4068969"/>
            <a:chExt cx="1072730" cy="604484"/>
          </a:xfrm>
        </p:grpSpPr>
        <p:sp>
          <p:nvSpPr>
            <p:cNvPr id="20" name="Rounded Rectangle 19"/>
            <p:cNvSpPr/>
            <p:nvPr/>
          </p:nvSpPr>
          <p:spPr>
            <a:xfrm>
              <a:off x="10608180" y="4068969"/>
              <a:ext cx="1072730" cy="604484"/>
            </a:xfrm>
            <a:prstGeom prst="roundRect">
              <a:avLst>
                <a:gd name="adj" fmla="val 3700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695074" y="4129880"/>
              <a:ext cx="898943" cy="482662"/>
              <a:chOff x="1904831" y="4049487"/>
              <a:chExt cx="898943" cy="48266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FFFF0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904831" y="4049487"/>
                <a:ext cx="482661" cy="482662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304278" y="4100151"/>
                <a:ext cx="499496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 smtClean="0">
                    <a:latin typeface="American Typewriter Condensed" charset="0"/>
                    <a:ea typeface="American Typewriter Condensed" charset="0"/>
                    <a:cs typeface="American Typewriter Condensed" charset="0"/>
                  </a:rPr>
                  <a:t>ust</a:t>
                </a:r>
                <a:endParaRPr lang="en-US" sz="2000" b="1" dirty="0">
                  <a:latin typeface="American Typewriter Condensed" charset="0"/>
                  <a:ea typeface="American Typewriter Condensed" charset="0"/>
                  <a:cs typeface="American Typewriter Condensed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2298303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5906609"/>
            <a:ext cx="3213573" cy="68734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5666228"/>
            <a:ext cx="1764600" cy="13154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568774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45537" y="530439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30439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86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1" y="3110253"/>
            <a:ext cx="10997397" cy="707886"/>
            <a:chOff x="634701" y="3110253"/>
            <a:chExt cx="10997397" cy="707886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45275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ensembles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</a:t>
              </a:r>
              <a:b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29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250945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250945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250945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-2748445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-2657768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-2657768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-2657768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734085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-2657768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2678370"/>
            <a:ext cx="2032000" cy="7360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2644967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-268290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-2084868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2084868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205972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57" y="2722835"/>
            <a:ext cx="3213573" cy="6108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2487938"/>
            <a:ext cx="1764600" cy="13477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2805909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250945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352213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5" name="Content Placeholder 2"/>
          <p:cNvSpPr>
            <a:spLocks noGrp="1"/>
          </p:cNvSpPr>
          <p:nvPr>
            <p:ph idx="1"/>
          </p:nvPr>
        </p:nvSpPr>
        <p:spPr>
          <a:xfrm>
            <a:off x="395828" y="4154389"/>
            <a:ext cx="11796172" cy="2592398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US" sz="3200" dirty="0" smtClean="0"/>
              <a:t>Provides a unified generic prediction API across </a:t>
            </a:r>
            <a:r>
              <a:rPr lang="en-US" sz="3200" b="1" dirty="0" smtClean="0"/>
              <a:t>frameworks</a:t>
            </a:r>
          </a:p>
          <a:p>
            <a:r>
              <a:rPr lang="en-US" sz="3200" b="1" dirty="0" smtClean="0"/>
              <a:t>Reduce Latency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/>
              </a:rPr>
              <a:t> Approximate Caching</a:t>
            </a:r>
            <a:endParaRPr lang="en-US" sz="3200" dirty="0" smtClean="0"/>
          </a:p>
          <a:p>
            <a:r>
              <a:rPr lang="en-US" sz="3200" b="1" dirty="0" smtClean="0"/>
              <a:t>Increase Throughput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/>
              </a:rPr>
              <a:t> Adaptive Batching</a:t>
            </a:r>
            <a:endParaRPr lang="en-US" sz="3200" dirty="0" smtClean="0"/>
          </a:p>
          <a:p>
            <a:r>
              <a:rPr lang="en-US" sz="3200" b="1" dirty="0" smtClean="0"/>
              <a:t>Simplify Deployment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/>
              </a:rPr>
              <a:t> RPC + Model Wrapper</a:t>
            </a:r>
            <a:endParaRPr lang="en-US" sz="3200" dirty="0"/>
          </a:p>
        </p:txBody>
      </p:sp>
      <p:sp>
        <p:nvSpPr>
          <p:cNvPr id="67" name="Rectangle 66"/>
          <p:cNvSpPr/>
          <p:nvPr/>
        </p:nvSpPr>
        <p:spPr>
          <a:xfrm>
            <a:off x="445537" y="212610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212610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145391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45391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45391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45391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6" name="Rounded Rectangle 85"/>
          <p:cNvSpPr/>
          <p:nvPr/>
        </p:nvSpPr>
        <p:spPr>
          <a:xfrm>
            <a:off x="780876" y="147967"/>
            <a:ext cx="5042536" cy="47475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Approximate Caching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0876" y="713545"/>
            <a:ext cx="5042536" cy="47475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Adaptive Batching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5537" y="1454375"/>
            <a:ext cx="10084226" cy="1078151"/>
            <a:chOff x="445537" y="4686462"/>
            <a:chExt cx="10084226" cy="1078151"/>
          </a:xfrm>
        </p:grpSpPr>
        <p:grpSp>
          <p:nvGrpSpPr>
            <p:cNvPr id="6" name="Group 5"/>
            <p:cNvGrpSpPr/>
            <p:nvPr/>
          </p:nvGrpSpPr>
          <p:grpSpPr>
            <a:xfrm>
              <a:off x="445537" y="5353202"/>
              <a:ext cx="10084226" cy="411411"/>
              <a:chOff x="445537" y="5353202"/>
              <a:chExt cx="10084226" cy="411411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445537" y="5353202"/>
                <a:ext cx="3361842" cy="40642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Wrapper (MW)</a:t>
                </a:r>
                <a:endPara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033368" y="5358187"/>
                <a:ext cx="1810909" cy="40642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MW</a:t>
                </a:r>
                <a:endPara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079346" y="5358187"/>
                <a:ext cx="1810909" cy="40642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MW</a:t>
                </a:r>
                <a:endPara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110829" y="5358187"/>
                <a:ext cx="2418934" cy="40642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MW</a:t>
                </a:r>
                <a:endPara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00" name="Up-Down Arrow 99"/>
            <p:cNvSpPr/>
            <p:nvPr/>
          </p:nvSpPr>
          <p:spPr>
            <a:xfrm>
              <a:off x="7239977" y="469062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Up-Down Arrow 101"/>
            <p:cNvSpPr/>
            <p:nvPr/>
          </p:nvSpPr>
          <p:spPr>
            <a:xfrm>
              <a:off x="5204339" y="469069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Up-Down Arrow 102"/>
            <p:cNvSpPr/>
            <p:nvPr/>
          </p:nvSpPr>
          <p:spPr>
            <a:xfrm>
              <a:off x="2145335" y="4689108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Up-Down Arrow 103"/>
            <p:cNvSpPr/>
            <p:nvPr/>
          </p:nvSpPr>
          <p:spPr>
            <a:xfrm>
              <a:off x="9568899" y="4686462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947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uiExpand="1" build="p"/>
      <p:bldP spid="86" grpId="0" animBg="1"/>
      <p:bldP spid="86" grpId="1" animBg="1"/>
      <p:bldP spid="88" grpId="0" animBg="1"/>
      <p:bldP spid="8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250945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250945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250945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-2748445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-2657768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-2657768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-2657768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734085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-2657768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2678370"/>
            <a:ext cx="2032000" cy="7360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2644967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-268290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-2084868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2084868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205972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2722835"/>
            <a:ext cx="3213573" cy="6108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2487938"/>
            <a:ext cx="1764600" cy="13477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2805909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250945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352213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445537" y="212610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212610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145391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45391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45391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45391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79479" y="6858000"/>
            <a:ext cx="103934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to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models while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maximizing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089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5537" y="1453913"/>
            <a:ext cx="3361842" cy="2046705"/>
            <a:chOff x="445537" y="1453913"/>
            <a:chExt cx="3361842" cy="2046705"/>
          </a:xfrm>
        </p:grpSpPr>
        <p:sp>
          <p:nvSpPr>
            <p:cNvPr id="27" name="Rectangle 26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57" y="2722835"/>
              <a:ext cx="3213573" cy="610849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Up-Down Arrow 65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31690" y="1453913"/>
            <a:ext cx="1810909" cy="2046705"/>
            <a:chOff x="4031690" y="1453913"/>
            <a:chExt cx="1810909" cy="2046705"/>
          </a:xfrm>
        </p:grpSpPr>
        <p:sp>
          <p:nvSpPr>
            <p:cNvPr id="56" name="Rectangle 55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79346" y="1453913"/>
            <a:ext cx="1810909" cy="2500117"/>
            <a:chOff x="6079346" y="1453913"/>
            <a:chExt cx="1810909" cy="250011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Up-Down Arrow 7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0363" y="1453913"/>
            <a:ext cx="3262520" cy="2046705"/>
            <a:chOff x="8110363" y="1453913"/>
            <a:chExt cx="3262520" cy="2046705"/>
          </a:xfrm>
        </p:grpSpPr>
        <p:sp>
          <p:nvSpPr>
            <p:cNvPr id="60" name="Rectangle 5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0" name="Up-Down Arrow 79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 smtClean="0"/>
              <a:t>Common Interface </a:t>
            </a:r>
            <a:r>
              <a:rPr lang="en-US" b="1" dirty="0" smtClean="0">
                <a:sym typeface="Wingdings"/>
              </a:rPr>
              <a:t> </a:t>
            </a:r>
            <a:r>
              <a:rPr lang="en-US" b="1" dirty="0" smtClean="0"/>
              <a:t>Simplifies Deployment: </a:t>
            </a:r>
          </a:p>
          <a:p>
            <a:r>
              <a:rPr lang="en-US" dirty="0" smtClean="0"/>
              <a:t>Evaluate models using original code &amp; systems</a:t>
            </a:r>
          </a:p>
          <a:p>
            <a:r>
              <a:rPr lang="en-US" dirty="0" smtClean="0"/>
              <a:t>Models run in separate processes</a:t>
            </a:r>
          </a:p>
          <a:p>
            <a:pPr lvl="1"/>
            <a:r>
              <a:rPr lang="en-US" dirty="0" smtClean="0"/>
              <a:t>Resource isolation</a:t>
            </a:r>
          </a:p>
        </p:txBody>
      </p:sp>
    </p:spTree>
    <p:extLst>
      <p:ext uri="{BB962C8B-B14F-4D97-AF65-F5344CB8AC3E}">
        <p14:creationId xmlns:p14="http://schemas.microsoft.com/office/powerpoint/2010/main" val="8325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4701" y="-740494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79988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-129473" y="-328812"/>
            <a:ext cx="12409373" cy="1759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-832010" y="1453913"/>
            <a:ext cx="3361842" cy="2046705"/>
            <a:chOff x="445537" y="1453913"/>
            <a:chExt cx="3361842" cy="2046705"/>
          </a:xfrm>
        </p:grpSpPr>
        <p:sp>
          <p:nvSpPr>
            <p:cNvPr id="91" name="Rectangle 90"/>
            <p:cNvSpPr/>
            <p:nvPr/>
          </p:nvSpPr>
          <p:spPr>
            <a:xfrm>
              <a:off x="445538" y="250945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57" y="2722835"/>
              <a:ext cx="3213573" cy="610849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445537" y="2126100"/>
              <a:ext cx="3361842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Up-Down Arrow 93"/>
            <p:cNvSpPr/>
            <p:nvPr/>
          </p:nvSpPr>
          <p:spPr>
            <a:xfrm>
              <a:off x="214119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9685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754143" y="1453913"/>
            <a:ext cx="1810909" cy="2046705"/>
            <a:chOff x="4031690" y="1453913"/>
            <a:chExt cx="1810909" cy="2046705"/>
          </a:xfrm>
        </p:grpSpPr>
        <p:sp>
          <p:nvSpPr>
            <p:cNvPr id="97" name="Rectangle 96"/>
            <p:cNvSpPr/>
            <p:nvPr/>
          </p:nvSpPr>
          <p:spPr>
            <a:xfrm>
              <a:off x="4031690" y="250945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285691" y="2644967"/>
              <a:ext cx="13590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031690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Up-Down Arrow 99"/>
            <p:cNvSpPr/>
            <p:nvPr/>
          </p:nvSpPr>
          <p:spPr>
            <a:xfrm>
              <a:off x="5201258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256913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801799" y="1453913"/>
            <a:ext cx="1810909" cy="2500117"/>
            <a:chOff x="6079346" y="1453913"/>
            <a:chExt cx="1810909" cy="250011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0687269" y="1424848"/>
            <a:ext cx="3262520" cy="2046705"/>
            <a:chOff x="8110363" y="1453913"/>
            <a:chExt cx="3262520" cy="2046705"/>
          </a:xfrm>
        </p:grpSpPr>
        <p:sp>
          <p:nvSpPr>
            <p:cNvPr id="110" name="Rectangle 109"/>
            <p:cNvSpPr/>
            <p:nvPr/>
          </p:nvSpPr>
          <p:spPr>
            <a:xfrm>
              <a:off x="8110363" y="250945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2678370"/>
              <a:ext cx="2032000" cy="736037"/>
            </a:xfrm>
            <a:prstGeom prst="rect">
              <a:avLst/>
            </a:prstGeom>
          </p:spPr>
        </p:pic>
        <p:grpSp>
          <p:nvGrpSpPr>
            <p:cNvPr id="112" name="Group 111"/>
            <p:cNvGrpSpPr/>
            <p:nvPr/>
          </p:nvGrpSpPr>
          <p:grpSpPr>
            <a:xfrm>
              <a:off x="10830370" y="2805909"/>
              <a:ext cx="542513" cy="147044"/>
              <a:chOff x="10658591" y="6109729"/>
              <a:chExt cx="874878" cy="237129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8110363" y="2126100"/>
              <a:ext cx="2418934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4" name="Up-Down Arrow 113"/>
            <p:cNvSpPr/>
            <p:nvPr/>
          </p:nvSpPr>
          <p:spPr>
            <a:xfrm>
              <a:off x="9568899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624554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765985" y="1449291"/>
            <a:ext cx="1810909" cy="2500117"/>
            <a:chOff x="6079346" y="1453913"/>
            <a:chExt cx="1810909" cy="2500117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21" name="Rectangle 120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4" name="Up-Down Arrow 123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8709353" y="1437479"/>
            <a:ext cx="1810909" cy="2500117"/>
            <a:chOff x="6079346" y="1453913"/>
            <a:chExt cx="1810909" cy="2500117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2487938"/>
              <a:ext cx="1764600" cy="1347739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6079346" y="250945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79346" y="3522133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79346" y="2126100"/>
              <a:ext cx="1810909" cy="40642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  <a:endPara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1" name="Up-Down Arrow 130"/>
            <p:cNvSpPr/>
            <p:nvPr/>
          </p:nvSpPr>
          <p:spPr>
            <a:xfrm>
              <a:off x="7244893" y="1453913"/>
              <a:ext cx="253066" cy="635052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300548" y="1470786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1368" y="3733459"/>
            <a:ext cx="11718088" cy="29292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 smtClean="0"/>
              <a:t>Common Interface </a:t>
            </a:r>
            <a:r>
              <a:rPr lang="en-US" b="1" dirty="0" smtClean="0">
                <a:sym typeface="Wingdings"/>
              </a:rPr>
              <a:t> </a:t>
            </a:r>
            <a:r>
              <a:rPr lang="en-US" b="1" dirty="0" smtClean="0"/>
              <a:t>Simplifies </a:t>
            </a:r>
            <a:r>
              <a:rPr lang="en-US" b="1" dirty="0"/>
              <a:t>Deployment: </a:t>
            </a:r>
            <a:endParaRPr lang="en-US" b="1" dirty="0" smtClean="0"/>
          </a:p>
          <a:p>
            <a:r>
              <a:rPr lang="en-US" dirty="0" smtClean="0"/>
              <a:t>Evaluate models using original code &amp; systems</a:t>
            </a:r>
          </a:p>
          <a:p>
            <a:r>
              <a:rPr lang="en-US" dirty="0" smtClean="0"/>
              <a:t>Models run in separate processes</a:t>
            </a:r>
          </a:p>
          <a:p>
            <a:pPr lvl="1"/>
            <a:r>
              <a:rPr lang="en-US" dirty="0" smtClean="0"/>
              <a:t>Resource isolation</a:t>
            </a:r>
          </a:p>
          <a:p>
            <a:pPr lvl="1"/>
            <a:r>
              <a:rPr lang="en-US" dirty="0" smtClean="0"/>
              <a:t>Scale-out</a:t>
            </a:r>
          </a:p>
          <a:p>
            <a:pPr marL="14287" indent="0">
              <a:buNone/>
            </a:pPr>
            <a:r>
              <a:rPr lang="en-US" b="1" dirty="0" smtClean="0"/>
              <a:t>Problem:</a:t>
            </a:r>
            <a:r>
              <a:rPr lang="en-US" dirty="0" smtClean="0"/>
              <a:t> frameworks optimized for </a:t>
            </a:r>
            <a:r>
              <a:rPr lang="en-US" b="1" dirty="0" smtClean="0"/>
              <a:t>batch processing </a:t>
            </a:r>
            <a:r>
              <a:rPr lang="en-US" dirty="0" smtClean="0"/>
              <a:t>not </a:t>
            </a:r>
            <a:r>
              <a:rPr lang="en-US" b="1" dirty="0" smtClean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13452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load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7"/>
            <a:ext cx="6843933" cy="56027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4287" indent="0">
              <a:buNone/>
            </a:pPr>
            <a:endParaRPr lang="en-US" b="1" dirty="0" smtClean="0"/>
          </a:p>
          <a:p>
            <a:pPr marL="14287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Inc. batch size </a:t>
            </a:r>
            <a:r>
              <a:rPr lang="en-US" i="1" dirty="0" smtClean="0"/>
              <a:t>until the latency objective is exceeded </a:t>
            </a:r>
            <a:r>
              <a:rPr lang="en-US" dirty="0" smtClean="0"/>
              <a:t>(</a:t>
            </a:r>
            <a:r>
              <a:rPr lang="en-US" b="1" dirty="0" smtClean="0"/>
              <a:t>Additive Increase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latency exceeds SLO cut batch size by a fraction (</a:t>
            </a:r>
            <a:r>
              <a:rPr lang="en-US" b="1" dirty="0" smtClean="0"/>
              <a:t>Multiplicative Decrease</a:t>
            </a:r>
            <a:r>
              <a:rPr lang="en-US" dirty="0" smtClean="0"/>
              <a:t>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4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0415856" y="27299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37" y="1841110"/>
            <a:ext cx="10012225" cy="3812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85" y="1422868"/>
            <a:ext cx="4869541" cy="600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9314978" y="3231876"/>
            <a:ext cx="4070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684265" y="3210776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8985" y="5699860"/>
            <a:ext cx="4092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Batch Sizes (Queries)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112386">
            <a:off x="4270903" y="2486821"/>
            <a:ext cx="204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F2DC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endParaRPr lang="en-US" sz="2800" dirty="0">
              <a:solidFill>
                <a:srgbClr val="BF2D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901430">
            <a:off x="6420150" y="3186999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P99 Latency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2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Tensor Flow Conv. Net (GPU)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 rot="21045469">
            <a:off x="6500831" y="3949400"/>
            <a:ext cx="226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Avg. Latency</a:t>
            </a:r>
            <a:endParaRPr lang="en-US" sz="2800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1431" y="3369790"/>
            <a:ext cx="1786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3200" dirty="0" smtClean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Deadline</a:t>
            </a:r>
            <a:endParaRPr lang="en-US" sz="32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751280" y="1423083"/>
            <a:ext cx="5159185" cy="4306757"/>
            <a:chOff x="1751280" y="1423083"/>
            <a:chExt cx="5159185" cy="4306757"/>
          </a:xfrm>
        </p:grpSpPr>
        <p:sp>
          <p:nvSpPr>
            <p:cNvPr id="24" name="TextBox 23"/>
            <p:cNvSpPr txBox="1"/>
            <p:nvPr/>
          </p:nvSpPr>
          <p:spPr>
            <a:xfrm>
              <a:off x="1751280" y="1423083"/>
              <a:ext cx="45849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  <a:endParaRPr lang="en-US" sz="40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01129" y="1516932"/>
              <a:ext cx="1009336" cy="4212908"/>
              <a:chOff x="5901129" y="1486952"/>
              <a:chExt cx="1009336" cy="421290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405797" y="1486952"/>
                <a:ext cx="0" cy="3654675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2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21" y="253914"/>
            <a:ext cx="11442357" cy="1325563"/>
          </a:xfrm>
        </p:spPr>
        <p:txBody>
          <a:bodyPr/>
          <a:lstStyle/>
          <a:p>
            <a:r>
              <a:rPr lang="en-US" dirty="0" smtClean="0"/>
              <a:t>Comparison to </a:t>
            </a:r>
            <a:r>
              <a:rPr lang="en-US" dirty="0" err="1" smtClean="0"/>
              <a:t>TensorFlow</a:t>
            </a:r>
            <a:r>
              <a:rPr lang="en-US" dirty="0" smtClean="0"/>
              <a:t> Serving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3" y="1683258"/>
            <a:ext cx="5360216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18" y="1683258"/>
            <a:ext cx="577766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6890" y="4987439"/>
            <a:ext cx="10538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Takeaway</a:t>
            </a:r>
            <a:r>
              <a:rPr lang="en-US" sz="2800" dirty="0" smtClean="0"/>
              <a:t>: </a:t>
            </a:r>
            <a:r>
              <a:rPr lang="en-US" sz="2800" i="1" dirty="0" smtClean="0"/>
              <a:t>Clipper is able to </a:t>
            </a:r>
            <a:r>
              <a:rPr lang="en-US" sz="2800" b="1" i="1" dirty="0" smtClean="0"/>
              <a:t>match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the average latency </a:t>
            </a:r>
            <a:r>
              <a:rPr lang="en-US" sz="2800" i="1" dirty="0" smtClean="0"/>
              <a:t>of </a:t>
            </a:r>
            <a:r>
              <a:rPr lang="en-US" sz="2800" i="1" dirty="0" err="1" smtClean="0"/>
              <a:t>TensorFlow</a:t>
            </a:r>
            <a:r>
              <a:rPr lang="en-US" sz="2800" i="1" dirty="0" smtClean="0"/>
              <a:t> Serving while reducing </a:t>
            </a:r>
            <a:r>
              <a:rPr lang="en-US" sz="2800" b="1" i="1" dirty="0" smtClean="0"/>
              <a:t>tail latency (2x) </a:t>
            </a:r>
            <a:r>
              <a:rPr lang="en-US" sz="2800" i="1" dirty="0" smtClean="0"/>
              <a:t>and </a:t>
            </a:r>
            <a:r>
              <a:rPr lang="en-US" sz="2800" b="1" i="1" dirty="0" smtClean="0"/>
              <a:t>improving throughput (2x)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20481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149"/>
          <p:cNvSpPr/>
          <p:nvPr/>
        </p:nvSpPr>
        <p:spPr>
          <a:xfrm>
            <a:off x="8396379" y="4169735"/>
            <a:ext cx="623957" cy="108070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  <a:gd name="connsiteX0" fmla="*/ 0 w 628462"/>
              <a:gd name="connsiteY0" fmla="*/ 436359 h 1043075"/>
              <a:gd name="connsiteX1" fmla="*/ 470437 w 628462"/>
              <a:gd name="connsiteY1" fmla="*/ 0 h 1043075"/>
              <a:gd name="connsiteX2" fmla="*/ 628462 w 628462"/>
              <a:gd name="connsiteY2" fmla="*/ 570976 h 1043075"/>
              <a:gd name="connsiteX3" fmla="*/ 149014 w 628462"/>
              <a:gd name="connsiteY3" fmla="*/ 1043075 h 1043075"/>
              <a:gd name="connsiteX4" fmla="*/ 0 w 628462"/>
              <a:gd name="connsiteY4" fmla="*/ 436359 h 1043075"/>
              <a:gd name="connsiteX0" fmla="*/ 0 w 623957"/>
              <a:gd name="connsiteY0" fmla="*/ 436359 h 1043075"/>
              <a:gd name="connsiteX1" fmla="*/ 470437 w 623957"/>
              <a:gd name="connsiteY1" fmla="*/ 0 h 1043075"/>
              <a:gd name="connsiteX2" fmla="*/ 623957 w 623957"/>
              <a:gd name="connsiteY2" fmla="*/ 588367 h 1043075"/>
              <a:gd name="connsiteX3" fmla="*/ 149014 w 623957"/>
              <a:gd name="connsiteY3" fmla="*/ 1043075 h 1043075"/>
              <a:gd name="connsiteX4" fmla="*/ 0 w 623957"/>
              <a:gd name="connsiteY4" fmla="*/ 436359 h 10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57" h="1043075">
                <a:moveTo>
                  <a:pt x="0" y="436359"/>
                </a:moveTo>
                <a:lnTo>
                  <a:pt x="470437" y="0"/>
                </a:lnTo>
                <a:lnTo>
                  <a:pt x="623957" y="588367"/>
                </a:lnTo>
                <a:lnTo>
                  <a:pt x="149014" y="1043075"/>
                </a:lnTo>
                <a:lnTo>
                  <a:pt x="0" y="436359"/>
                </a:lnTo>
                <a:close/>
              </a:path>
            </a:pathLst>
          </a:custGeom>
          <a:solidFill>
            <a:srgbClr val="A58FC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>
            <a:off x="7603551" y="3339832"/>
            <a:ext cx="628462" cy="112124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462" h="1082204">
                <a:moveTo>
                  <a:pt x="0" y="475488"/>
                </a:moveTo>
                <a:lnTo>
                  <a:pt x="488455" y="0"/>
                </a:lnTo>
                <a:lnTo>
                  <a:pt x="628462" y="610105"/>
                </a:lnTo>
                <a:lnTo>
                  <a:pt x="149014" y="1082204"/>
                </a:lnTo>
                <a:lnTo>
                  <a:pt x="0" y="475488"/>
                </a:lnTo>
                <a:close/>
              </a:path>
            </a:pathLst>
          </a:custGeom>
          <a:solidFill>
            <a:srgbClr val="DE84A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 147"/>
          <p:cNvSpPr/>
          <p:nvPr/>
        </p:nvSpPr>
        <p:spPr>
          <a:xfrm>
            <a:off x="7750007" y="3971676"/>
            <a:ext cx="655489" cy="1130251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89" h="1090899">
                <a:moveTo>
                  <a:pt x="0" y="453750"/>
                </a:moveTo>
                <a:lnTo>
                  <a:pt x="492960" y="0"/>
                </a:lnTo>
                <a:lnTo>
                  <a:pt x="655489" y="636190"/>
                </a:lnTo>
                <a:lnTo>
                  <a:pt x="162528" y="1090899"/>
                </a:lnTo>
                <a:lnTo>
                  <a:pt x="0" y="45375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6651757" y="4290105"/>
            <a:ext cx="646480" cy="111223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30997 w 619453"/>
              <a:gd name="connsiteY3" fmla="*/ 1086552 h 1086552"/>
              <a:gd name="connsiteX4" fmla="*/ 0 w 619453"/>
              <a:gd name="connsiteY4" fmla="*/ 445056 h 1086552"/>
              <a:gd name="connsiteX0" fmla="*/ 0 w 650984"/>
              <a:gd name="connsiteY0" fmla="*/ 479836 h 1086552"/>
              <a:gd name="connsiteX1" fmla="*/ 492961 w 650984"/>
              <a:gd name="connsiteY1" fmla="*/ 0 h 1086552"/>
              <a:gd name="connsiteX2" fmla="*/ 650984 w 650984"/>
              <a:gd name="connsiteY2" fmla="*/ 627495 h 1086552"/>
              <a:gd name="connsiteX3" fmla="*/ 162528 w 650984"/>
              <a:gd name="connsiteY3" fmla="*/ 1086552 h 1086552"/>
              <a:gd name="connsiteX4" fmla="*/ 0 w 650984"/>
              <a:gd name="connsiteY4" fmla="*/ 479836 h 1086552"/>
              <a:gd name="connsiteX0" fmla="*/ 0 w 646480"/>
              <a:gd name="connsiteY0" fmla="*/ 479836 h 1086552"/>
              <a:gd name="connsiteX1" fmla="*/ 492961 w 646480"/>
              <a:gd name="connsiteY1" fmla="*/ 0 h 1086552"/>
              <a:gd name="connsiteX2" fmla="*/ 646480 w 646480"/>
              <a:gd name="connsiteY2" fmla="*/ 605758 h 1086552"/>
              <a:gd name="connsiteX3" fmla="*/ 162528 w 646480"/>
              <a:gd name="connsiteY3" fmla="*/ 1086552 h 1086552"/>
              <a:gd name="connsiteX4" fmla="*/ 0 w 646480"/>
              <a:gd name="connsiteY4" fmla="*/ 479836 h 1086552"/>
              <a:gd name="connsiteX0" fmla="*/ 0 w 646480"/>
              <a:gd name="connsiteY0" fmla="*/ 479836 h 1073509"/>
              <a:gd name="connsiteX1" fmla="*/ 492961 w 646480"/>
              <a:gd name="connsiteY1" fmla="*/ 0 h 1073509"/>
              <a:gd name="connsiteX2" fmla="*/ 646480 w 646480"/>
              <a:gd name="connsiteY2" fmla="*/ 605758 h 1073509"/>
              <a:gd name="connsiteX3" fmla="*/ 153520 w 646480"/>
              <a:gd name="connsiteY3" fmla="*/ 1073509 h 1073509"/>
              <a:gd name="connsiteX4" fmla="*/ 0 w 646480"/>
              <a:gd name="connsiteY4" fmla="*/ 479836 h 10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480" h="1073509">
                <a:moveTo>
                  <a:pt x="0" y="479836"/>
                </a:moveTo>
                <a:lnTo>
                  <a:pt x="492961" y="0"/>
                </a:lnTo>
                <a:lnTo>
                  <a:pt x="646480" y="605758"/>
                </a:lnTo>
                <a:lnTo>
                  <a:pt x="153520" y="1073509"/>
                </a:lnTo>
                <a:lnTo>
                  <a:pt x="0" y="47983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7291367" y="4458261"/>
            <a:ext cx="619453" cy="1125747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53" h="1086552">
                <a:moveTo>
                  <a:pt x="0" y="445056"/>
                </a:moveTo>
                <a:lnTo>
                  <a:pt x="461430" y="0"/>
                </a:lnTo>
                <a:lnTo>
                  <a:pt x="619453" y="627495"/>
                </a:lnTo>
                <a:lnTo>
                  <a:pt x="149015" y="1086552"/>
                </a:lnTo>
                <a:lnTo>
                  <a:pt x="0" y="44505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8712956" y="3002590"/>
            <a:ext cx="632320" cy="1169126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9496561" y="3793491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9356788" y="3162079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8866861" y="3654785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>
            <a:off x="9157946" y="4903728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9014163" y="4276675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8546766" y="4763748"/>
            <a:ext cx="610444" cy="108655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7147659" y="3824522"/>
            <a:ext cx="610444" cy="108655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6367016" y="3055358"/>
            <a:ext cx="636694" cy="1104053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4" h="1104053">
                <a:moveTo>
                  <a:pt x="0" y="484293"/>
                </a:moveTo>
                <a:lnTo>
                  <a:pt x="487680" y="0"/>
                </a:lnTo>
                <a:lnTo>
                  <a:pt x="636694" y="623146"/>
                </a:lnTo>
                <a:lnTo>
                  <a:pt x="149014" y="1104053"/>
                </a:lnTo>
                <a:lnTo>
                  <a:pt x="0" y="4842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6999713" y="3213534"/>
            <a:ext cx="610444" cy="108655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45" y="-149975"/>
            <a:ext cx="10515600" cy="1325563"/>
          </a:xfrm>
        </p:spPr>
        <p:txBody>
          <a:bodyPr/>
          <a:lstStyle/>
          <a:p>
            <a:r>
              <a:rPr lang="en-US" i="1" dirty="0"/>
              <a:t>Approximate </a:t>
            </a:r>
            <a:r>
              <a:rPr lang="en-US" i="1" dirty="0" smtClean="0"/>
              <a:t>Caching to </a:t>
            </a:r>
            <a:r>
              <a:rPr lang="en-US" dirty="0" smtClean="0"/>
              <a:t>Reduce Latency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7"/>
            <a:ext cx="6843933" cy="134654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 smtClean="0"/>
              <a:t>Clipper Solution: </a:t>
            </a:r>
            <a:r>
              <a:rPr lang="en-US" b="1" i="1" dirty="0" smtClean="0"/>
              <a:t>Approximate Caching</a:t>
            </a:r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dirty="0" smtClean="0"/>
              <a:t>apply</a:t>
            </a:r>
            <a:r>
              <a:rPr lang="en-US" i="1" dirty="0" smtClean="0"/>
              <a:t> locality sensitive hash functions</a:t>
            </a:r>
            <a:endParaRPr lang="en-US" i="1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6"/>
            <a:ext cx="4670384" cy="309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Opportunity for caching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Need for </a:t>
            </a:r>
            <a:r>
              <a:rPr lang="en-US" b="1" dirty="0" smtClean="0"/>
              <a:t>approximation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660098" y="1729401"/>
            <a:ext cx="3874109" cy="1776558"/>
            <a:chOff x="660098" y="1729401"/>
            <a:chExt cx="3874109" cy="1776558"/>
          </a:xfrm>
        </p:grpSpPr>
        <p:sp>
          <p:nvSpPr>
            <p:cNvPr id="39" name="Rectangle 38"/>
            <p:cNvSpPr/>
            <p:nvPr/>
          </p:nvSpPr>
          <p:spPr>
            <a:xfrm>
              <a:off x="1786660" y="2017516"/>
              <a:ext cx="274754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Popular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items may </a:t>
              </a:r>
              <a:b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be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evaluated</a:t>
              </a:r>
              <a:r>
                <a:rPr lang="en-US" sz="240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/>
              </a:r>
              <a:br>
                <a:rPr lang="en-US" sz="240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sz="240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frequently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8" y="1729401"/>
              <a:ext cx="1049190" cy="17765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2188" y="5942242"/>
            <a:ext cx="4690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 Dimensional and continuous valued queries have low cache hit rate.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45363" y="4227900"/>
            <a:ext cx="4813873" cy="1630449"/>
            <a:chOff x="-45363" y="4227900"/>
            <a:chExt cx="4813873" cy="1630449"/>
          </a:xfrm>
        </p:grpSpPr>
        <p:grpSp>
          <p:nvGrpSpPr>
            <p:cNvPr id="20" name="Group 19"/>
            <p:cNvGrpSpPr/>
            <p:nvPr/>
          </p:nvGrpSpPr>
          <p:grpSpPr>
            <a:xfrm>
              <a:off x="-45363" y="4227900"/>
              <a:ext cx="2299110" cy="1594226"/>
              <a:chOff x="-45363" y="4227900"/>
              <a:chExt cx="2299110" cy="159422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37012" l="34375" r="65625">
                            <a14:foregroundMark x1="41927" y1="14063" x2="40625" y2="16602"/>
                            <a14:foregroundMark x1="39583" y1="16211" x2="38281" y2="19043"/>
                            <a14:foregroundMark x1="36979" y1="35254" x2="41016" y2="35352"/>
                            <a14:foregroundMark x1="36979" y1="19629" x2="36849" y2="21191"/>
                            <a14:backgroundMark x1="45443" y1="488" x2="50911" y2="488"/>
                          </a14:backgroundRemoval>
                        </a14:imgEffect>
                      </a14:imgLayer>
                    </a14:imgProps>
                  </a:ext>
                </a:extLst>
              </a:blip>
              <a:srcRect l="32541" r="33543" b="62256"/>
              <a:stretch/>
            </p:blipFill>
            <p:spPr>
              <a:xfrm>
                <a:off x="558886" y="4227900"/>
                <a:ext cx="1074371" cy="1594226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-45363" y="4883696"/>
                <a:ext cx="22991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400" dirty="0">
                    <a:solidFill>
                      <a:srgbClr val="000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Bag-of-Words </a:t>
                </a:r>
                <a:endParaRPr lang="en-US" sz="2400" dirty="0" smtClean="0">
                  <a:solidFill>
                    <a:srgbClr val="0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Model</a:t>
                </a:r>
                <a:endParaRPr lang="en-US" sz="2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176902" y="4230970"/>
              <a:ext cx="2591608" cy="1627379"/>
              <a:chOff x="2176902" y="4230970"/>
              <a:chExt cx="2591608" cy="162737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76902" y="4230970"/>
                <a:ext cx="2591608" cy="1627379"/>
                <a:chOff x="2374996" y="4241409"/>
                <a:chExt cx="2591608" cy="1627379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4996" y="4457783"/>
                  <a:ext cx="1210854" cy="136434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0534" t="3065" r="16606"/>
                <a:stretch/>
              </p:blipFill>
              <p:spPr>
                <a:xfrm>
                  <a:off x="3473462" y="4241409"/>
                  <a:ext cx="857459" cy="114079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88574" y="4661158"/>
                  <a:ext cx="1278030" cy="1207630"/>
                </a:xfrm>
                <a:prstGeom prst="rect">
                  <a:avLst/>
                </a:prstGeom>
              </p:spPr>
            </p:pic>
          </p:grpSp>
          <p:sp>
            <p:nvSpPr>
              <p:cNvPr id="46" name="Rectangle 45"/>
              <p:cNvSpPr/>
              <p:nvPr/>
            </p:nvSpPr>
            <p:spPr>
              <a:xfrm>
                <a:off x="2723385" y="4981023"/>
                <a:ext cx="1681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400" b="1" smtClean="0">
                    <a:solidFill>
                      <a:srgbClr val="000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Images</a:t>
                </a:r>
                <a:endParaRPr lang="en-US" sz="2400" b="1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5648412" y="2846210"/>
            <a:ext cx="5261429" cy="3106057"/>
            <a:chOff x="5537200" y="3193142"/>
            <a:chExt cx="5261429" cy="310605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8167914" y="3193142"/>
              <a:ext cx="0" cy="310605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537200" y="4746170"/>
              <a:ext cx="52614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6609893" y="3237804"/>
            <a:ext cx="3109485" cy="2244318"/>
            <a:chOff x="6843490" y="3416713"/>
            <a:chExt cx="3109485" cy="2244318"/>
          </a:xfrm>
        </p:grpSpPr>
        <p:sp>
          <p:nvSpPr>
            <p:cNvPr id="38" name="Oval 37"/>
            <p:cNvSpPr/>
            <p:nvPr/>
          </p:nvSpPr>
          <p:spPr>
            <a:xfrm>
              <a:off x="6887029" y="35059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017658" y="36583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843490" y="373818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543214" y="399107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653394" y="51044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7520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001033" y="518872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568194" y="508232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195190" y="341671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067501" y="359547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925363" y="370003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9851375" y="3901831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696933" y="39215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827562" y="40739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653394" y="419380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405609" y="513312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93914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369987" y="5414052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989941" y="547998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449026" y="555943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750243" y="4199802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283775" y="417556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9727746" y="448072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992259" y="46340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236955" y="370915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679679" y="49189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930780" y="403051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032259" y="497826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742834" y="50205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161262" y="489450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403846" y="2846465"/>
            <a:ext cx="5503884" cy="3105363"/>
            <a:chOff x="5637443" y="3025374"/>
            <a:chExt cx="5503884" cy="3105363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5872858" y="3032431"/>
              <a:ext cx="2187255" cy="2187256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894362" y="3040444"/>
              <a:ext cx="2919836" cy="29198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502499" y="3040190"/>
              <a:ext cx="3082977" cy="308297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7317619" y="3025374"/>
              <a:ext cx="3085916" cy="308591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077210" y="3065942"/>
              <a:ext cx="3056782" cy="305678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831295" y="3861009"/>
              <a:ext cx="2269728" cy="226972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606949" y="4591730"/>
              <a:ext cx="1534378" cy="153437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637443" y="3032431"/>
              <a:ext cx="1651646" cy="1416472"/>
              <a:chOff x="5637443" y="3032431"/>
              <a:chExt cx="1651646" cy="1416472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5872616" y="3032431"/>
                <a:ext cx="1416473" cy="1416472"/>
              </a:xfrm>
              <a:prstGeom prst="line">
                <a:avLst/>
              </a:prstGeom>
              <a:ln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 rot="18900000">
                <a:off x="5637443" y="3885438"/>
                <a:ext cx="89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2</a:t>
                </a:r>
                <a:endParaRPr lang="en-US" dirty="0">
                  <a:solidFill>
                    <a:schemeClr val="accent6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6152464" y="2502109"/>
            <a:ext cx="4346101" cy="3448072"/>
            <a:chOff x="6386061" y="2681018"/>
            <a:chExt cx="4346101" cy="3448072"/>
          </a:xfrm>
        </p:grpSpPr>
        <p:cxnSp>
          <p:nvCxnSpPr>
            <p:cNvPr id="114" name="Straight Connector 113"/>
            <p:cNvCxnSpPr/>
            <p:nvPr/>
          </p:nvCxnSpPr>
          <p:spPr>
            <a:xfrm flipH="1" flipV="1">
              <a:off x="7037377" y="3025119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8222540" y="3055503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7607473" y="3025118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398450" y="3054936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783383" y="3024551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998627" y="3042400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6386061" y="2681018"/>
              <a:ext cx="769785" cy="3387304"/>
              <a:chOff x="6386061" y="2681018"/>
              <a:chExt cx="769785" cy="3387304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6386061" y="2842846"/>
                <a:ext cx="769785" cy="322547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 rot="4584479">
                <a:off x="6134639" y="2942949"/>
                <a:ext cx="89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1</a:t>
                </a:r>
                <a:endParaRPr lang="en-US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sp>
        <p:nvSpPr>
          <p:cNvPr id="153" name="Oval 152"/>
          <p:cNvSpPr/>
          <p:nvPr/>
        </p:nvSpPr>
        <p:spPr>
          <a:xfrm>
            <a:off x="9660413" y="3410146"/>
            <a:ext cx="197990" cy="1979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9656247" y="3396669"/>
            <a:ext cx="217789" cy="217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9894873" y="4801964"/>
            <a:ext cx="197990" cy="1979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6" name="Rounded Rectangular Callout 155"/>
          <p:cNvSpPr/>
          <p:nvPr/>
        </p:nvSpPr>
        <p:spPr>
          <a:xfrm>
            <a:off x="10015988" y="2623550"/>
            <a:ext cx="1643998" cy="602103"/>
          </a:xfrm>
          <a:prstGeom prst="wedgeRoundRectCallout">
            <a:avLst>
              <a:gd name="adj1" fmla="val -60491"/>
              <a:gd name="adj2" fmla="val 8983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Cache Hit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7" name="Rounded Rectangular Callout 156"/>
          <p:cNvSpPr/>
          <p:nvPr/>
        </p:nvSpPr>
        <p:spPr>
          <a:xfrm>
            <a:off x="9948639" y="3961949"/>
            <a:ext cx="1858141" cy="602103"/>
          </a:xfrm>
          <a:prstGeom prst="wedgeRoundRectCallout">
            <a:avLst>
              <a:gd name="adj1" fmla="val -42822"/>
              <a:gd name="adj2" fmla="val 9276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Cache Miss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9498694" y="5391590"/>
            <a:ext cx="197990" cy="1979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0" name="Rounded Rectangular Callout 159"/>
          <p:cNvSpPr/>
          <p:nvPr/>
        </p:nvSpPr>
        <p:spPr>
          <a:xfrm>
            <a:off x="10134109" y="4981905"/>
            <a:ext cx="1643998" cy="602103"/>
          </a:xfrm>
          <a:prstGeom prst="wedgeRoundRectCallout">
            <a:avLst>
              <a:gd name="adj1" fmla="val -72557"/>
              <a:gd name="adj2" fmla="val 2957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Cache Hit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9485531" y="5373227"/>
            <a:ext cx="217789" cy="217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ounded Rectangular Callout 162"/>
          <p:cNvSpPr/>
          <p:nvPr/>
        </p:nvSpPr>
        <p:spPr>
          <a:xfrm>
            <a:off x="10154077" y="5676392"/>
            <a:ext cx="1643998" cy="602103"/>
          </a:xfrm>
          <a:prstGeom prst="wedgeRoundRectCallout">
            <a:avLst>
              <a:gd name="adj1" fmla="val -76383"/>
              <a:gd name="adj2" fmla="val -7087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9485531" y="5372743"/>
            <a:ext cx="217789" cy="217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9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9" grpId="0" animBg="1"/>
      <p:bldP spid="148" grpId="0" animBg="1"/>
      <p:bldP spid="147" grpId="0" animBg="1"/>
      <p:bldP spid="146" grpId="0" animBg="1"/>
      <p:bldP spid="144" grpId="0" animBg="1"/>
      <p:bldP spid="142" grpId="0" animBg="1"/>
      <p:bldP spid="141" grpId="0" animBg="1"/>
      <p:bldP spid="140" grpId="0" animBg="1"/>
      <p:bldP spid="139" grpId="0" animBg="1"/>
      <p:bldP spid="138" grpId="0" animBg="1"/>
      <p:bldP spid="137" grpId="0" animBg="1"/>
      <p:bldP spid="136" grpId="0" animBg="1"/>
      <p:bldP spid="134" grpId="0" animBg="1"/>
      <p:bldP spid="135" grpId="0" animBg="1"/>
      <p:bldP spid="3" grpId="0" uiExpand="1" build="p"/>
      <p:bldP spid="44" grpId="0" uiExpand="1" build="p" bldLvl="2"/>
      <p:bldP spid="7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60" grpId="0" animBg="1"/>
      <p:bldP spid="161" grpId="0" animBg="1"/>
      <p:bldP spid="163" grpId="0" animBg="1"/>
      <p:bldP spid="16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-178668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450923"/>
            <a:ext cx="11344122" cy="153754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5537" y="1355331"/>
            <a:ext cx="10951489" cy="4607878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US" sz="3200" b="1" dirty="0" smtClean="0"/>
              <a:t>Goal:</a:t>
            </a:r>
          </a:p>
          <a:p>
            <a:pPr marL="293688" indent="0">
              <a:buNone/>
            </a:pPr>
            <a:r>
              <a:rPr lang="en-US" sz="3200" i="1" dirty="0" smtClean="0"/>
              <a:t>Maximize </a:t>
            </a:r>
            <a:r>
              <a:rPr lang="en-US" sz="3200" b="1" i="1" dirty="0"/>
              <a:t>accuracy</a:t>
            </a:r>
            <a:r>
              <a:rPr lang="en-US" sz="3200" i="1" dirty="0"/>
              <a:t> </a:t>
            </a:r>
            <a:r>
              <a:rPr lang="en-US" sz="3200" i="1" dirty="0" smtClean="0"/>
              <a:t>through </a:t>
            </a:r>
            <a:r>
              <a:rPr lang="en-US" sz="3200" b="1" i="1" dirty="0" smtClean="0"/>
              <a:t>ensembles</a:t>
            </a:r>
            <a:r>
              <a:rPr lang="en-US" sz="3200" i="1" dirty="0" smtClean="0"/>
              <a:t>, </a:t>
            </a:r>
            <a:r>
              <a:rPr lang="en-US" sz="3200" b="1" i="1" dirty="0" smtClean="0"/>
              <a:t>online learning</a:t>
            </a:r>
            <a:r>
              <a:rPr lang="en-US" sz="3200" i="1" dirty="0" smtClean="0"/>
              <a:t>, </a:t>
            </a:r>
            <a:r>
              <a:rPr lang="en-US" sz="3200" i="1" dirty="0"/>
              <a:t>and </a:t>
            </a:r>
            <a:r>
              <a:rPr lang="en-US" sz="3200" b="1" i="1" dirty="0" smtClean="0"/>
              <a:t>personalization</a:t>
            </a:r>
          </a:p>
          <a:p>
            <a:endParaRPr lang="en-US" sz="3200" dirty="0" smtClean="0"/>
          </a:p>
          <a:p>
            <a:pPr marL="14287" indent="0">
              <a:buNone/>
            </a:pPr>
            <a:r>
              <a:rPr lang="en-US" sz="3200" dirty="0" smtClean="0"/>
              <a:t>Generalize the </a:t>
            </a:r>
            <a:r>
              <a:rPr lang="en-US" sz="3200" b="1" dirty="0" smtClean="0"/>
              <a:t>split-model</a:t>
            </a:r>
            <a:r>
              <a:rPr lang="en-US" sz="3200" dirty="0" smtClean="0"/>
              <a:t> insight from Velox to achieve:</a:t>
            </a:r>
          </a:p>
          <a:p>
            <a:r>
              <a:rPr lang="en-US" sz="3200" b="1" dirty="0" smtClean="0"/>
              <a:t>robust predictions </a:t>
            </a:r>
            <a:r>
              <a:rPr lang="en-US" sz="3200" dirty="0" smtClean="0"/>
              <a:t>by combining multiple models &amp; frameworks</a:t>
            </a:r>
          </a:p>
          <a:p>
            <a:r>
              <a:rPr lang="en-US" sz="3200" b="1" dirty="0" smtClean="0"/>
              <a:t>online learning</a:t>
            </a:r>
            <a:r>
              <a:rPr lang="en-US" sz="3200" dirty="0" smtClean="0"/>
              <a:t> and </a:t>
            </a:r>
            <a:r>
              <a:rPr lang="en-US" sz="3200" b="1" dirty="0" smtClean="0"/>
              <a:t>personalization</a:t>
            </a:r>
            <a:r>
              <a:rPr lang="en-US" sz="3200" dirty="0" smtClean="0"/>
              <a:t> by correcting and personalizing </a:t>
            </a:r>
            <a:r>
              <a:rPr lang="en-US" sz="3200" b="1" dirty="0" smtClean="0"/>
              <a:t>predictions</a:t>
            </a:r>
            <a:r>
              <a:rPr lang="en-US" sz="3200" dirty="0" smtClean="0"/>
              <a:t> in response to feedback</a:t>
            </a:r>
          </a:p>
          <a:p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-54780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-1696011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-1696011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-1696011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177232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-1696011"/>
            <a:ext cx="1652740" cy="486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72114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-1123111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1123111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109797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4701" y="22126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Correction Policy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05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49766" y="2119713"/>
            <a:ext cx="5166758" cy="2561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6191412" y="3362613"/>
            <a:ext cx="1295918" cy="512907"/>
            <a:chOff x="4012936" y="2583693"/>
            <a:chExt cx="3361278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36" y="2583693"/>
              <a:ext cx="274608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28661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796510" y="3522262"/>
            <a:ext cx="532051" cy="65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4686" y="21722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79292" y="2172292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User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269858" y="1481435"/>
            <a:ext cx="1665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Helvetica Neue" charset="0"/>
                <a:ea typeface="Helvetica Neue" charset="0"/>
                <a:cs typeface="Helvetica Neue" charset="0"/>
              </a:rPr>
              <a:t>Velox</a:t>
            </a:r>
            <a:endParaRPr lang="en-US" sz="4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ight Arrow 111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195997" y="2938145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95" y="1746824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6714" y="4150400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129244" y="2004453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6214456" y="3247351"/>
            <a:ext cx="1295926" cy="512906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31964" y="317135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26120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065416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03780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12850" y="3014208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424643" y="3119209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819562" y="3407002"/>
            <a:ext cx="532051" cy="65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7994" y="9514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02344" y="2057032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User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112850" y="4219840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424643" y="4324841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12850" y="1812558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424643" y="1917559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67392" y="131820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ight Arrow 111"/>
          <p:cNvSpPr/>
          <p:nvPr/>
        </p:nvSpPr>
        <p:spPr>
          <a:xfrm rot="1800000">
            <a:off x="1861092" y="3631617"/>
            <a:ext cx="1132044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876243" y="2424224"/>
            <a:ext cx="1174279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5508625" y="2324100"/>
            <a:ext cx="721336" cy="9387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5508625" y="3503804"/>
            <a:ext cx="705831" cy="140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5492750" y="3760257"/>
            <a:ext cx="774643" cy="967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0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496916" y="3429000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96114" y="2237679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97633" y="4641255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9430163" y="2495308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413769" y="3505063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725562" y="3610064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48913" y="1442347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503263" y="2547887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User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413769" y="4710695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725562" y="4815696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13769" y="2303413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7725562" y="2408414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568311" y="1809064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8804263" y="2800906"/>
            <a:ext cx="879141" cy="9022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8796278" y="3994660"/>
            <a:ext cx="868366" cy="13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8799639" y="4304968"/>
            <a:ext cx="929057" cy="9154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39950" y="365125"/>
            <a:ext cx="5511392" cy="1325563"/>
          </a:xfrm>
        </p:spPr>
        <p:txBody>
          <a:bodyPr/>
          <a:lstStyle/>
          <a:p>
            <a:r>
              <a:rPr lang="en-US" dirty="0" smtClean="0"/>
              <a:t>Correction Policy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87253" y="1800216"/>
            <a:ext cx="6049455" cy="4658196"/>
          </a:xfrm>
        </p:spPr>
        <p:txBody>
          <a:bodyPr/>
          <a:lstStyle/>
          <a:p>
            <a:pPr marL="14287" indent="0">
              <a:buNone/>
            </a:pPr>
            <a:r>
              <a:rPr lang="is-IS" dirty="0"/>
              <a:t>Improves prediction </a:t>
            </a:r>
            <a:r>
              <a:rPr lang="is-IS" b="1" dirty="0" smtClean="0"/>
              <a:t>accuaray </a:t>
            </a:r>
            <a:r>
              <a:rPr lang="is-IS" dirty="0" smtClean="0"/>
              <a:t>by:</a:t>
            </a:r>
            <a:endParaRPr lang="en-US" dirty="0" smtClean="0"/>
          </a:p>
          <a:p>
            <a:r>
              <a:rPr lang="en-US" dirty="0" smtClean="0"/>
              <a:t>Incorporating real-time </a:t>
            </a:r>
            <a:r>
              <a:rPr lang="en-US" b="1" dirty="0" smtClean="0"/>
              <a:t>feedback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Managing </a:t>
            </a:r>
            <a:r>
              <a:rPr lang="is-IS" b="1" dirty="0" smtClean="0"/>
              <a:t>personalization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Combine </a:t>
            </a:r>
            <a:r>
              <a:rPr lang="en-US" dirty="0" smtClean="0"/>
              <a:t>models</a:t>
            </a:r>
            <a:r>
              <a:rPr lang="en-US" b="1" dirty="0" smtClean="0"/>
              <a:t> </a:t>
            </a:r>
            <a:r>
              <a:rPr lang="en-US" dirty="0" smtClean="0"/>
              <a:t>&amp;</a:t>
            </a:r>
            <a:r>
              <a:rPr lang="en-US" b="1" dirty="0" smtClean="0"/>
              <a:t> frameworks</a:t>
            </a:r>
          </a:p>
          <a:p>
            <a:pPr lvl="1"/>
            <a:r>
              <a:rPr lang="is-IS" dirty="0" smtClean="0"/>
              <a:t>enables frameworks to </a:t>
            </a:r>
            <a:r>
              <a:rPr lang="is-IS" b="1" dirty="0" smtClean="0"/>
              <a:t>compete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664643" y="3684351"/>
            <a:ext cx="1568071" cy="620617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0085085" y="3629069"/>
            <a:ext cx="729031" cy="72903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10510485" y="4018189"/>
            <a:ext cx="532051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033" y="358640"/>
            <a:ext cx="11272207" cy="1325563"/>
          </a:xfrm>
        </p:spPr>
        <p:txBody>
          <a:bodyPr/>
          <a:lstStyle/>
          <a:p>
            <a:r>
              <a:rPr lang="en-US" dirty="0" smtClean="0"/>
              <a:t>Improved Prediction </a:t>
            </a:r>
            <a:r>
              <a:rPr lang="en-US" b="1" dirty="0" smtClean="0"/>
              <a:t>Accuracy</a:t>
            </a:r>
            <a:r>
              <a:rPr lang="en-US" dirty="0" smtClean="0"/>
              <a:t> (ImageNet)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418615"/>
              </p:ext>
            </p:extLst>
          </p:nvPr>
        </p:nvGraphicFramePr>
        <p:xfrm>
          <a:off x="1078457" y="1684203"/>
          <a:ext cx="9912177" cy="352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369"/>
                <a:gridCol w="2796552"/>
                <a:gridCol w="2541734"/>
                <a:gridCol w="1914522"/>
              </a:tblGrid>
              <a:tr h="69096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761992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578965" y="5441430"/>
            <a:ext cx="906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3200" smtClean="0">
                <a:latin typeface="Helvetica Neue" charset="0"/>
                <a:ea typeface="Helvetica Neue" charset="0"/>
                <a:cs typeface="Helvetica Neue" charset="0"/>
              </a:rPr>
              <a:t>equence of pre-trained state-of-the-art models </a:t>
            </a:r>
            <a:endParaRPr lang="en-US" sz="32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034" y="358640"/>
            <a:ext cx="10515600" cy="1325563"/>
          </a:xfrm>
        </p:spPr>
        <p:txBody>
          <a:bodyPr/>
          <a:lstStyle/>
          <a:p>
            <a:r>
              <a:rPr lang="en-US" dirty="0" smtClean="0"/>
              <a:t>Improved Prediction Accuracy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078457" y="1684203"/>
          <a:ext cx="9912177" cy="462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369"/>
                <a:gridCol w="2796552"/>
                <a:gridCol w="2541734"/>
                <a:gridCol w="1914522"/>
              </a:tblGrid>
              <a:tr h="69096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761992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098741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Clipper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Ensemble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5.86%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2930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518719" y="1922886"/>
            <a:ext cx="7154562" cy="21737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Helvetica Neue" charset="0"/>
                <a:ea typeface="Helvetica Neue" charset="0"/>
                <a:cs typeface="Helvetica Neue" charset="0"/>
              </a:rPr>
              <a:t>5.2%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 relative improvement </a:t>
            </a:r>
            <a:b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in prediction accuracy!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30293" y="567329"/>
            <a:ext cx="3438485" cy="47121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0544" y="5120243"/>
            <a:ext cx="754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~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10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online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59234" y="1259672"/>
            <a:ext cx="6075186" cy="5472052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u="sng" dirty="0" smtClean="0"/>
              <a:t>Increased Load</a:t>
            </a:r>
          </a:p>
          <a:p>
            <a:r>
              <a:rPr lang="en-US" i="1" dirty="0" smtClean="0"/>
              <a:t>Solutions: </a:t>
            </a:r>
          </a:p>
          <a:p>
            <a:pPr lvl="1"/>
            <a:r>
              <a:rPr lang="en-US" b="1" dirty="0" smtClean="0"/>
              <a:t>Caching </a:t>
            </a:r>
            <a:r>
              <a:rPr lang="en-US" dirty="0" smtClean="0"/>
              <a:t>and</a:t>
            </a:r>
            <a:r>
              <a:rPr lang="en-US" b="1" dirty="0" smtClean="0"/>
              <a:t> Batching</a:t>
            </a:r>
          </a:p>
          <a:p>
            <a:pPr lvl="1"/>
            <a:r>
              <a:rPr lang="en-US" b="1" dirty="0" smtClean="0"/>
              <a:t>Load-shedding</a:t>
            </a:r>
            <a:r>
              <a:rPr lang="en-US" dirty="0"/>
              <a:t> </a:t>
            </a:r>
            <a:r>
              <a:rPr lang="en-US" dirty="0" smtClean="0"/>
              <a:t>correction policy can prioritize frameworks</a:t>
            </a:r>
            <a:endParaRPr lang="en-US" b="1" dirty="0" smtClean="0"/>
          </a:p>
          <a:p>
            <a:pPr lvl="1"/>
            <a:endParaRPr lang="is-IS" dirty="0" smtClean="0"/>
          </a:p>
          <a:p>
            <a:pPr marL="14287" indent="0">
              <a:buNone/>
            </a:pPr>
            <a:r>
              <a:rPr lang="en-US" b="1" u="sng" dirty="0" smtClean="0"/>
              <a:t>Stragglers</a:t>
            </a:r>
          </a:p>
          <a:p>
            <a:pPr lvl="1"/>
            <a:r>
              <a:rPr lang="en-US" dirty="0" smtClean="0"/>
              <a:t>e.g., framework fails to meet SLO</a:t>
            </a:r>
            <a:endParaRPr lang="en-US" dirty="0"/>
          </a:p>
          <a:p>
            <a:r>
              <a:rPr lang="en-US" i="1" dirty="0" smtClean="0"/>
              <a:t>Solution:</a:t>
            </a:r>
            <a:r>
              <a:rPr lang="en-US" b="1" dirty="0" smtClean="0"/>
              <a:t> Anytime</a:t>
            </a:r>
            <a:r>
              <a:rPr lang="en-US" dirty="0" smtClean="0"/>
              <a:t> predictions</a:t>
            </a:r>
          </a:p>
          <a:p>
            <a:pPr lvl="1"/>
            <a:r>
              <a:rPr lang="en-US" dirty="0" smtClean="0"/>
              <a:t>Correction policy must render predictions with missing inputs</a:t>
            </a:r>
          </a:p>
          <a:p>
            <a:pPr lvl="1"/>
            <a:r>
              <a:rPr lang="en-US" dirty="0" smtClean="0"/>
              <a:t>e.g., built-in correction policies </a:t>
            </a:r>
            <a:br>
              <a:rPr lang="en-US" dirty="0" smtClean="0"/>
            </a:br>
            <a:r>
              <a:rPr lang="en-US" b="1" dirty="0" smtClean="0"/>
              <a:t>substitute expected value</a:t>
            </a:r>
            <a:endParaRPr lang="en-US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6418077" y="3492035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17275" y="2300714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18794" y="4704290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9351324" y="2558343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334930" y="3568098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646723" y="3673099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70074" y="150538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424424" y="2610922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User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334930" y="4773730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646723" y="4878731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34930" y="2366448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7646723" y="2471449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489472" y="187209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8725424" y="2863941"/>
            <a:ext cx="879141" cy="9022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8720800" y="4368003"/>
            <a:ext cx="929057" cy="9154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81551" y="179819"/>
            <a:ext cx="5511392" cy="1325563"/>
          </a:xfrm>
        </p:spPr>
        <p:txBody>
          <a:bodyPr/>
          <a:lstStyle/>
          <a:p>
            <a:r>
              <a:rPr lang="en-US" dirty="0" smtClean="0"/>
              <a:t>Cost of Ensembles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9585804" y="3747386"/>
            <a:ext cx="1568071" cy="620617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0006246" y="3692104"/>
            <a:ext cx="729031" cy="72903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10431646" y="4081224"/>
            <a:ext cx="532051" cy="65061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10682" y="3460434"/>
            <a:ext cx="2863111" cy="1209675"/>
            <a:chOff x="5641376" y="3866956"/>
            <a:chExt cx="2863111" cy="1209675"/>
          </a:xfrm>
        </p:grpSpPr>
        <p:sp>
          <p:nvSpPr>
            <p:cNvPr id="96" name="Rectangle 95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&quot;No&quot; Symbol 3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8717439" y="4057695"/>
            <a:ext cx="868366" cy="13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31430" y="366051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4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6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21" y="73837"/>
            <a:ext cx="11442357" cy="1325563"/>
          </a:xfrm>
        </p:spPr>
        <p:txBody>
          <a:bodyPr/>
          <a:lstStyle/>
          <a:p>
            <a:r>
              <a:rPr lang="en-US" dirty="0" smtClean="0"/>
              <a:t>Evaluation of Throughput Under Heavy 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11" y="1313365"/>
            <a:ext cx="10647406" cy="3775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4394" y="277011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Neue Light" charset="0"/>
                <a:ea typeface="Helvetica Neue Light" charset="0"/>
                <a:cs typeface="Helvetica Neue Light" charset="0"/>
              </a:rPr>
              <a:t>Accuracy</a:t>
            </a:r>
            <a:endParaRPr lang="en-US" sz="28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3983" y="4937552"/>
            <a:ext cx="522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Neue Light" charset="0"/>
                <a:ea typeface="Helvetica Neue Light" charset="0"/>
                <a:cs typeface="Helvetica Neue Light" charset="0"/>
              </a:rPr>
              <a:t>Throughput (queries per second)</a:t>
            </a:r>
            <a:endParaRPr lang="en-US" sz="28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49829" y="2754730"/>
            <a:ext cx="1075036" cy="1833949"/>
            <a:chOff x="3249829" y="3467100"/>
            <a:chExt cx="1075036" cy="1833949"/>
          </a:xfrm>
        </p:grpSpPr>
        <p:sp>
          <p:nvSpPr>
            <p:cNvPr id="7" name="Right Arrow 6"/>
            <p:cNvSpPr/>
            <p:nvPr/>
          </p:nvSpPr>
          <p:spPr>
            <a:xfrm>
              <a:off x="3249829" y="4237113"/>
              <a:ext cx="1050325" cy="85387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24865" y="3467100"/>
              <a:ext cx="0" cy="183394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274278" y="3031727"/>
            <a:ext cx="1075036" cy="1556952"/>
            <a:chOff x="3249829" y="3744097"/>
            <a:chExt cx="1075036" cy="1556952"/>
          </a:xfrm>
        </p:grpSpPr>
        <p:sp>
          <p:nvSpPr>
            <p:cNvPr id="12" name="Right Arrow 11"/>
            <p:cNvSpPr/>
            <p:nvPr/>
          </p:nvSpPr>
          <p:spPr>
            <a:xfrm>
              <a:off x="3249829" y="4237113"/>
              <a:ext cx="1050325" cy="85387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324865" y="3744097"/>
              <a:ext cx="0" cy="155695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Right Arrow 15"/>
          <p:cNvSpPr/>
          <p:nvPr/>
        </p:nvSpPr>
        <p:spPr>
          <a:xfrm rot="9000000">
            <a:off x="9967785" y="2413005"/>
            <a:ext cx="1050325" cy="85387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24602" y="2871570"/>
            <a:ext cx="1682576" cy="165725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39290" y="5623657"/>
            <a:ext cx="1053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Takeaway</a:t>
            </a:r>
            <a:r>
              <a:rPr lang="en-US" sz="2800" dirty="0" smtClean="0"/>
              <a:t>: </a:t>
            </a:r>
            <a:r>
              <a:rPr lang="en-US" sz="2800" i="1" dirty="0" smtClean="0"/>
              <a:t>Clipper is able to </a:t>
            </a:r>
            <a:r>
              <a:rPr lang="en-US" sz="2800" b="1" i="1" dirty="0" smtClean="0"/>
              <a:t>gracefully degrade accuracy </a:t>
            </a:r>
            <a:r>
              <a:rPr lang="en-US" sz="2800" i="1" dirty="0" smtClean="0"/>
              <a:t>to maintain availability under heavy load.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6513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19" grpId="1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99" y="-139108"/>
            <a:ext cx="10888133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49211" y="1491399"/>
            <a:ext cx="11429044" cy="2469063"/>
            <a:chOff x="260845" y="-345989"/>
            <a:chExt cx="11606358" cy="2507369"/>
          </a:xfrm>
        </p:grpSpPr>
        <p:sp>
          <p:nvSpPr>
            <p:cNvPr id="4" name="Rectangle 3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988413" y="507982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  <a:endPara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584183" y="1345205"/>
              <a:ext cx="2326716" cy="612124"/>
              <a:chOff x="5142568" y="1782082"/>
              <a:chExt cx="2913611" cy="137133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187467" y="1326737"/>
              <a:ext cx="1679736" cy="575769"/>
              <a:chOff x="8558827" y="2799591"/>
              <a:chExt cx="1679736" cy="103006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9165833" y="2799591"/>
                <a:ext cx="1072730" cy="769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75325" y="1243819"/>
              <a:ext cx="1380175" cy="781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310021" y="1451945"/>
            <a:ext cx="12192000" cy="8961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49211" y="3149409"/>
            <a:ext cx="12192000" cy="8209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5" y="961407"/>
            <a:ext cx="11921068" cy="5964245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US" sz="3600" dirty="0" smtClean="0"/>
              <a:t>Clipper sits between applications and ML frameworks to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/>
              <a:t>t</a:t>
            </a:r>
            <a:r>
              <a:rPr lang="en-US" sz="3600" dirty="0" smtClean="0"/>
              <a:t>o </a:t>
            </a:r>
            <a:r>
              <a:rPr lang="en-US" sz="3600" b="1" dirty="0" smtClean="0"/>
              <a:t>simplifying deployment</a:t>
            </a:r>
            <a:r>
              <a:rPr lang="en-US" sz="3600" b="1" dirty="0"/>
              <a:t> </a:t>
            </a:r>
            <a:endParaRPr lang="en-US" sz="3600" b="1" dirty="0" smtClean="0"/>
          </a:p>
          <a:p>
            <a:r>
              <a:rPr lang="en-US" sz="3600" b="1" dirty="0" smtClean="0"/>
              <a:t>bound latency </a:t>
            </a:r>
            <a:r>
              <a:rPr lang="en-US" sz="3600" dirty="0" smtClean="0"/>
              <a:t>and </a:t>
            </a:r>
            <a:r>
              <a:rPr lang="en-US" sz="3600" b="1" dirty="0" smtClean="0"/>
              <a:t>increase throughput</a:t>
            </a:r>
          </a:p>
          <a:p>
            <a:r>
              <a:rPr lang="en-US" sz="3600" dirty="0" smtClean="0"/>
              <a:t>and enable</a:t>
            </a:r>
            <a:r>
              <a:rPr lang="en-US" sz="3600" b="1" dirty="0" smtClean="0"/>
              <a:t> real-time learning </a:t>
            </a:r>
            <a:r>
              <a:rPr lang="en-US" sz="3600" dirty="0" smtClean="0"/>
              <a:t>and</a:t>
            </a:r>
            <a:r>
              <a:rPr lang="en-US" sz="3600" b="1" dirty="0" smtClean="0"/>
              <a:t> personalization</a:t>
            </a:r>
          </a:p>
          <a:p>
            <a:pPr marL="14287" indent="0">
              <a:buNone/>
            </a:pPr>
            <a:r>
              <a:rPr lang="en-US" sz="3600" dirty="0" smtClean="0"/>
              <a:t>across </a:t>
            </a:r>
            <a:r>
              <a:rPr lang="en-US" sz="3600" b="1" dirty="0" smtClean="0"/>
              <a:t>machine learning frameworks</a:t>
            </a:r>
          </a:p>
        </p:txBody>
      </p:sp>
    </p:spTree>
    <p:extLst>
      <p:ext uri="{BB962C8B-B14F-4D97-AF65-F5344CB8AC3E}">
        <p14:creationId xmlns:p14="http://schemas.microsoft.com/office/powerpoint/2010/main" val="77126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621792" y="207299"/>
            <a:ext cx="11039856" cy="3764480"/>
            <a:chOff x="158052" y="2083270"/>
            <a:chExt cx="11866897" cy="4046493"/>
          </a:xfrm>
        </p:grpSpPr>
        <p:sp>
          <p:nvSpPr>
            <p:cNvPr id="28" name="Can 27"/>
            <p:cNvSpPr/>
            <p:nvPr/>
          </p:nvSpPr>
          <p:spPr>
            <a:xfrm>
              <a:off x="158052" y="2210307"/>
              <a:ext cx="1534637" cy="2254488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Big</a:t>
              </a:r>
              <a:endPara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27081" y="4196371"/>
              <a:ext cx="1521571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 smtClean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</a:t>
              </a:r>
              <a:endPara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2161635" y="2755888"/>
              <a:ext cx="1933739" cy="119880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Training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440588" y="2371959"/>
              <a:ext cx="2584361" cy="3035836"/>
              <a:chOff x="6934007" y="1783903"/>
              <a:chExt cx="1938271" cy="227687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248513" y="1783903"/>
                <a:ext cx="1377229" cy="1732148"/>
                <a:chOff x="9125207" y="2174230"/>
                <a:chExt cx="1380488" cy="1736247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9125207" y="2174230"/>
                  <a:ext cx="1380488" cy="1736247"/>
                </a:xfrm>
                <a:prstGeom prst="rect">
                  <a:avLst/>
                </a:prstGeom>
                <a:ln w="571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9214582" y="2275991"/>
                  <a:ext cx="1200434" cy="141115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9214582" y="2503488"/>
                  <a:ext cx="1200434" cy="1300416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9330413" y="3302478"/>
                  <a:ext cx="977923" cy="353568"/>
                  <a:chOff x="9339557" y="3293334"/>
                  <a:chExt cx="977923" cy="353568"/>
                </a:xfrm>
              </p:grpSpPr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9339557" y="3293334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/>
                  <p:nvPr/>
                </p:nvCxnSpPr>
                <p:spPr>
                  <a:xfrm>
                    <a:off x="9339557" y="3352262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/>
                  <p:cNvCxnSpPr/>
                  <p:nvPr/>
                </p:nvCxnSpPr>
                <p:spPr>
                  <a:xfrm>
                    <a:off x="9339557" y="3529046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9339557" y="3587974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9339557" y="3646902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9339557" y="3470118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9339557" y="3411190"/>
                    <a:ext cx="977923" cy="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3" name="TextBox 32"/>
              <p:cNvSpPr txBox="1"/>
              <p:nvPr/>
            </p:nvSpPr>
            <p:spPr>
              <a:xfrm>
                <a:off x="6934007" y="3560691"/>
                <a:ext cx="1938271" cy="500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33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Application</a:t>
                </a:r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7497633" y="3498681"/>
              <a:ext cx="1933739" cy="1198800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Decision</a:t>
              </a:r>
            </a:p>
          </p:txBody>
        </p:sp>
        <p:sp>
          <p:nvSpPr>
            <p:cNvPr id="46" name="Left Arrow 45"/>
            <p:cNvSpPr/>
            <p:nvPr/>
          </p:nvSpPr>
          <p:spPr>
            <a:xfrm>
              <a:off x="7347701" y="2083270"/>
              <a:ext cx="1842948" cy="1243892"/>
            </a:xfrm>
            <a:prstGeom prst="lef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Query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0113096" y="2966994"/>
              <a:ext cx="1320617" cy="736469"/>
              <a:chOff x="7584821" y="2225245"/>
              <a:chExt cx="990463" cy="55235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7584821" y="2225245"/>
                <a:ext cx="481364" cy="462472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664774" y="2299845"/>
                <a:ext cx="303656" cy="3036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0" name="Triangle 49"/>
              <p:cNvSpPr/>
              <p:nvPr/>
            </p:nvSpPr>
            <p:spPr>
              <a:xfrm rot="5400000">
                <a:off x="7754787" y="2373936"/>
                <a:ext cx="180351" cy="15547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174267" y="2225245"/>
                <a:ext cx="401017" cy="236256"/>
              </a:xfrm>
              <a:prstGeom prst="rect">
                <a:avLst/>
              </a:prstGeom>
              <a:solidFill>
                <a:srgbClr val="7030A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8174267" y="2529126"/>
                <a:ext cx="401017" cy="236256"/>
              </a:xfrm>
              <a:prstGeom prst="rect">
                <a:avLst/>
              </a:prstGeom>
              <a:solidFill>
                <a:schemeClr val="accent4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7651675" y="2777597"/>
                <a:ext cx="38548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4706506" y="2539361"/>
              <a:ext cx="2649647" cy="1532793"/>
              <a:chOff x="4437802" y="2295143"/>
              <a:chExt cx="2565113" cy="1483893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70" name="Group 69"/>
            <p:cNvGrpSpPr/>
            <p:nvPr/>
          </p:nvGrpSpPr>
          <p:grpSpPr>
            <a:xfrm>
              <a:off x="669801" y="4638326"/>
              <a:ext cx="10142783" cy="1491437"/>
              <a:chOff x="669801" y="4638326"/>
              <a:chExt cx="10142783" cy="1491437"/>
            </a:xfrm>
          </p:grpSpPr>
          <p:sp>
            <p:nvSpPr>
              <p:cNvPr id="71" name="U-Turn Arrow 6"/>
              <p:cNvSpPr/>
              <p:nvPr/>
            </p:nvSpPr>
            <p:spPr>
              <a:xfrm rot="10800000">
                <a:off x="669801" y="4638326"/>
                <a:ext cx="10142783" cy="1491437"/>
              </a:xfrm>
              <a:custGeom>
                <a:avLst/>
                <a:gdLst>
                  <a:gd name="connsiteX0" fmla="*/ 0 w 7802680"/>
                  <a:gd name="connsiteY0" fmla="*/ 1118578 h 1118578"/>
                  <a:gd name="connsiteX1" fmla="*/ 0 w 7802680"/>
                  <a:gd name="connsiteY1" fmla="*/ 489378 h 1118578"/>
                  <a:gd name="connsiteX2" fmla="*/ 489378 w 7802680"/>
                  <a:gd name="connsiteY2" fmla="*/ 0 h 1118578"/>
                  <a:gd name="connsiteX3" fmla="*/ 7181701 w 7802680"/>
                  <a:gd name="connsiteY3" fmla="*/ 0 h 1118578"/>
                  <a:gd name="connsiteX4" fmla="*/ 7671079 w 7802680"/>
                  <a:gd name="connsiteY4" fmla="*/ 489378 h 1118578"/>
                  <a:gd name="connsiteX5" fmla="*/ 7671079 w 7802680"/>
                  <a:gd name="connsiteY5" fmla="*/ 838934 h 1118578"/>
                  <a:gd name="connsiteX6" fmla="*/ 7802680 w 7802680"/>
                  <a:gd name="connsiteY6" fmla="*/ 838934 h 1118578"/>
                  <a:gd name="connsiteX7" fmla="*/ 7528103 w 7802680"/>
                  <a:gd name="connsiteY7" fmla="*/ 1118578 h 1118578"/>
                  <a:gd name="connsiteX8" fmla="*/ 7253525 w 7802680"/>
                  <a:gd name="connsiteY8" fmla="*/ 838934 h 1118578"/>
                  <a:gd name="connsiteX9" fmla="*/ 7385126 w 7802680"/>
                  <a:gd name="connsiteY9" fmla="*/ 838934 h 1118578"/>
                  <a:gd name="connsiteX10" fmla="*/ 7385126 w 7802680"/>
                  <a:gd name="connsiteY10" fmla="*/ 489378 h 1118578"/>
                  <a:gd name="connsiteX11" fmla="*/ 7181701 w 7802680"/>
                  <a:gd name="connsiteY11" fmla="*/ 285953 h 1118578"/>
                  <a:gd name="connsiteX12" fmla="*/ 489378 w 7802680"/>
                  <a:gd name="connsiteY12" fmla="*/ 285953 h 1118578"/>
                  <a:gd name="connsiteX13" fmla="*/ 285953 w 7802680"/>
                  <a:gd name="connsiteY13" fmla="*/ 489378 h 1118578"/>
                  <a:gd name="connsiteX14" fmla="*/ 285953 w 7802680"/>
                  <a:gd name="connsiteY14" fmla="*/ 1118578 h 1118578"/>
                  <a:gd name="connsiteX15" fmla="*/ 0 w 7802680"/>
                  <a:gd name="connsiteY15" fmla="*/ 1118578 h 1118578"/>
                  <a:gd name="connsiteX0" fmla="*/ 0 w 7802680"/>
                  <a:gd name="connsiteY0" fmla="*/ 1118578 h 1118578"/>
                  <a:gd name="connsiteX1" fmla="*/ 0 w 7802680"/>
                  <a:gd name="connsiteY1" fmla="*/ 489378 h 1118578"/>
                  <a:gd name="connsiteX2" fmla="*/ 489378 w 7802680"/>
                  <a:gd name="connsiteY2" fmla="*/ 0 h 1118578"/>
                  <a:gd name="connsiteX3" fmla="*/ 7181701 w 7802680"/>
                  <a:gd name="connsiteY3" fmla="*/ 0 h 1118578"/>
                  <a:gd name="connsiteX4" fmla="*/ 7671079 w 7802680"/>
                  <a:gd name="connsiteY4" fmla="*/ 489378 h 1118578"/>
                  <a:gd name="connsiteX5" fmla="*/ 7671079 w 7802680"/>
                  <a:gd name="connsiteY5" fmla="*/ 838934 h 1118578"/>
                  <a:gd name="connsiteX6" fmla="*/ 7802680 w 7802680"/>
                  <a:gd name="connsiteY6" fmla="*/ 838934 h 1118578"/>
                  <a:gd name="connsiteX7" fmla="*/ 7528103 w 7802680"/>
                  <a:gd name="connsiteY7" fmla="*/ 1118578 h 1118578"/>
                  <a:gd name="connsiteX8" fmla="*/ 7253525 w 7802680"/>
                  <a:gd name="connsiteY8" fmla="*/ 838934 h 1118578"/>
                  <a:gd name="connsiteX9" fmla="*/ 7385126 w 7802680"/>
                  <a:gd name="connsiteY9" fmla="*/ 838934 h 1118578"/>
                  <a:gd name="connsiteX10" fmla="*/ 7385126 w 7802680"/>
                  <a:gd name="connsiteY10" fmla="*/ 489378 h 1118578"/>
                  <a:gd name="connsiteX11" fmla="*/ 7181701 w 7802680"/>
                  <a:gd name="connsiteY11" fmla="*/ 285953 h 1118578"/>
                  <a:gd name="connsiteX12" fmla="*/ 489378 w 7802680"/>
                  <a:gd name="connsiteY12" fmla="*/ 285953 h 1118578"/>
                  <a:gd name="connsiteX13" fmla="*/ 285953 w 7802680"/>
                  <a:gd name="connsiteY13" fmla="*/ 489378 h 1118578"/>
                  <a:gd name="connsiteX14" fmla="*/ 279647 w 7802680"/>
                  <a:gd name="connsiteY14" fmla="*/ 658225 h 1118578"/>
                  <a:gd name="connsiteX15" fmla="*/ 0 w 7802680"/>
                  <a:gd name="connsiteY15" fmla="*/ 1118578 h 1118578"/>
                  <a:gd name="connsiteX0" fmla="*/ 0 w 7802680"/>
                  <a:gd name="connsiteY0" fmla="*/ 1118578 h 1118578"/>
                  <a:gd name="connsiteX1" fmla="*/ 0 w 7802680"/>
                  <a:gd name="connsiteY1" fmla="*/ 489378 h 1118578"/>
                  <a:gd name="connsiteX2" fmla="*/ 489378 w 7802680"/>
                  <a:gd name="connsiteY2" fmla="*/ 0 h 1118578"/>
                  <a:gd name="connsiteX3" fmla="*/ 7181701 w 7802680"/>
                  <a:gd name="connsiteY3" fmla="*/ 0 h 1118578"/>
                  <a:gd name="connsiteX4" fmla="*/ 7671079 w 7802680"/>
                  <a:gd name="connsiteY4" fmla="*/ 489378 h 1118578"/>
                  <a:gd name="connsiteX5" fmla="*/ 7671079 w 7802680"/>
                  <a:gd name="connsiteY5" fmla="*/ 838934 h 1118578"/>
                  <a:gd name="connsiteX6" fmla="*/ 7802680 w 7802680"/>
                  <a:gd name="connsiteY6" fmla="*/ 838934 h 1118578"/>
                  <a:gd name="connsiteX7" fmla="*/ 7528103 w 7802680"/>
                  <a:gd name="connsiteY7" fmla="*/ 1118578 h 1118578"/>
                  <a:gd name="connsiteX8" fmla="*/ 7253525 w 7802680"/>
                  <a:gd name="connsiteY8" fmla="*/ 838934 h 1118578"/>
                  <a:gd name="connsiteX9" fmla="*/ 7385126 w 7802680"/>
                  <a:gd name="connsiteY9" fmla="*/ 838934 h 1118578"/>
                  <a:gd name="connsiteX10" fmla="*/ 7385126 w 7802680"/>
                  <a:gd name="connsiteY10" fmla="*/ 489378 h 1118578"/>
                  <a:gd name="connsiteX11" fmla="*/ 7181701 w 7802680"/>
                  <a:gd name="connsiteY11" fmla="*/ 285953 h 1118578"/>
                  <a:gd name="connsiteX12" fmla="*/ 489378 w 7802680"/>
                  <a:gd name="connsiteY12" fmla="*/ 285953 h 1118578"/>
                  <a:gd name="connsiteX13" fmla="*/ 285953 w 7802680"/>
                  <a:gd name="connsiteY13" fmla="*/ 489378 h 1118578"/>
                  <a:gd name="connsiteX14" fmla="*/ 0 w 7802680"/>
                  <a:gd name="connsiteY14" fmla="*/ 1118578 h 1118578"/>
                  <a:gd name="connsiteX0" fmla="*/ 285953 w 7802680"/>
                  <a:gd name="connsiteY0" fmla="*/ 489378 h 1118578"/>
                  <a:gd name="connsiteX1" fmla="*/ 0 w 7802680"/>
                  <a:gd name="connsiteY1" fmla="*/ 489378 h 1118578"/>
                  <a:gd name="connsiteX2" fmla="*/ 489378 w 7802680"/>
                  <a:gd name="connsiteY2" fmla="*/ 0 h 1118578"/>
                  <a:gd name="connsiteX3" fmla="*/ 7181701 w 7802680"/>
                  <a:gd name="connsiteY3" fmla="*/ 0 h 1118578"/>
                  <a:gd name="connsiteX4" fmla="*/ 7671079 w 7802680"/>
                  <a:gd name="connsiteY4" fmla="*/ 489378 h 1118578"/>
                  <a:gd name="connsiteX5" fmla="*/ 7671079 w 7802680"/>
                  <a:gd name="connsiteY5" fmla="*/ 838934 h 1118578"/>
                  <a:gd name="connsiteX6" fmla="*/ 7802680 w 7802680"/>
                  <a:gd name="connsiteY6" fmla="*/ 838934 h 1118578"/>
                  <a:gd name="connsiteX7" fmla="*/ 7528103 w 7802680"/>
                  <a:gd name="connsiteY7" fmla="*/ 1118578 h 1118578"/>
                  <a:gd name="connsiteX8" fmla="*/ 7253525 w 7802680"/>
                  <a:gd name="connsiteY8" fmla="*/ 838934 h 1118578"/>
                  <a:gd name="connsiteX9" fmla="*/ 7385126 w 7802680"/>
                  <a:gd name="connsiteY9" fmla="*/ 838934 h 1118578"/>
                  <a:gd name="connsiteX10" fmla="*/ 7385126 w 7802680"/>
                  <a:gd name="connsiteY10" fmla="*/ 489378 h 1118578"/>
                  <a:gd name="connsiteX11" fmla="*/ 7181701 w 7802680"/>
                  <a:gd name="connsiteY11" fmla="*/ 285953 h 1118578"/>
                  <a:gd name="connsiteX12" fmla="*/ 489378 w 7802680"/>
                  <a:gd name="connsiteY12" fmla="*/ 285953 h 1118578"/>
                  <a:gd name="connsiteX13" fmla="*/ 285953 w 7802680"/>
                  <a:gd name="connsiteY13" fmla="*/ 489378 h 111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2680" h="1118578">
                    <a:moveTo>
                      <a:pt x="285953" y="489378"/>
                    </a:moveTo>
                    <a:lnTo>
                      <a:pt x="0" y="489378"/>
                    </a:lnTo>
                    <a:cubicBezTo>
                      <a:pt x="0" y="219102"/>
                      <a:pt x="219102" y="0"/>
                      <a:pt x="489378" y="0"/>
                    </a:cubicBezTo>
                    <a:lnTo>
                      <a:pt x="7181701" y="0"/>
                    </a:lnTo>
                    <a:cubicBezTo>
                      <a:pt x="7451977" y="0"/>
                      <a:pt x="7671079" y="219102"/>
                      <a:pt x="7671079" y="489378"/>
                    </a:cubicBezTo>
                    <a:lnTo>
                      <a:pt x="7671079" y="838934"/>
                    </a:lnTo>
                    <a:lnTo>
                      <a:pt x="7802680" y="838934"/>
                    </a:lnTo>
                    <a:lnTo>
                      <a:pt x="7528103" y="1118578"/>
                    </a:lnTo>
                    <a:lnTo>
                      <a:pt x="7253525" y="838934"/>
                    </a:lnTo>
                    <a:lnTo>
                      <a:pt x="7385126" y="838934"/>
                    </a:lnTo>
                    <a:lnTo>
                      <a:pt x="7385126" y="489378"/>
                    </a:lnTo>
                    <a:cubicBezTo>
                      <a:pt x="7385126" y="377029"/>
                      <a:pt x="7294050" y="285953"/>
                      <a:pt x="7181701" y="285953"/>
                    </a:cubicBezTo>
                    <a:lnTo>
                      <a:pt x="489378" y="285953"/>
                    </a:lnTo>
                    <a:cubicBezTo>
                      <a:pt x="377029" y="285953"/>
                      <a:pt x="285953" y="377029"/>
                      <a:pt x="285953" y="48937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710047" y="4964088"/>
                <a:ext cx="22300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83" name="Title 82"/>
          <p:cNvSpPr>
            <a:spLocks noGrp="1"/>
          </p:cNvSpPr>
          <p:nvPr>
            <p:ph type="title"/>
          </p:nvPr>
        </p:nvSpPr>
        <p:spPr>
          <a:xfrm>
            <a:off x="596014" y="-1354697"/>
            <a:ext cx="10515600" cy="1325563"/>
          </a:xfrm>
        </p:spPr>
        <p:txBody>
          <a:bodyPr/>
          <a:lstStyle/>
          <a:p>
            <a:endParaRPr lang="en-US"/>
          </a:p>
        </p:txBody>
      </p:sp>
      <p:grpSp>
        <p:nvGrpSpPr>
          <p:cNvPr id="221" name="Group 220"/>
          <p:cNvGrpSpPr/>
          <p:nvPr/>
        </p:nvGrpSpPr>
        <p:grpSpPr>
          <a:xfrm>
            <a:off x="1260407" y="4056708"/>
            <a:ext cx="3579296" cy="2546700"/>
            <a:chOff x="1203665" y="4117011"/>
            <a:chExt cx="3579296" cy="2546700"/>
          </a:xfrm>
        </p:grpSpPr>
        <p:grpSp>
          <p:nvGrpSpPr>
            <p:cNvPr id="85" name="Group 84"/>
            <p:cNvGrpSpPr/>
            <p:nvPr/>
          </p:nvGrpSpPr>
          <p:grpSpPr>
            <a:xfrm>
              <a:off x="1650072" y="4117011"/>
              <a:ext cx="2905779" cy="1325563"/>
              <a:chOff x="623806" y="4243955"/>
              <a:chExt cx="2905779" cy="1325563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623806" y="4639877"/>
                <a:ext cx="508970" cy="463913"/>
                <a:chOff x="4098759" y="471294"/>
                <a:chExt cx="863072" cy="786668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4098759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690051" y="983642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397210" y="471294"/>
                  <a:ext cx="27178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riangle 80"/>
                <p:cNvSpPr/>
                <p:nvPr/>
              </p:nvSpPr>
              <p:spPr>
                <a:xfrm>
                  <a:off x="4234649" y="608454"/>
                  <a:ext cx="596902" cy="5145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4440699" y="852052"/>
                  <a:ext cx="171183" cy="172783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" name="Title 1"/>
              <p:cNvSpPr txBox="1">
                <a:spLocks/>
              </p:cNvSpPr>
              <p:nvPr/>
            </p:nvSpPr>
            <p:spPr>
              <a:xfrm>
                <a:off x="1097877" y="4243955"/>
                <a:ext cx="243170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lvl1pPr>
              </a:lstStyle>
              <a:p>
                <a:r>
                  <a:rPr lang="en-US" b="1" i="1" dirty="0" smtClean="0">
                    <a:solidFill>
                      <a:srgbClr val="FF0000"/>
                    </a:solidFill>
                    <a:latin typeface="Helvetica Neue Condensed Black" charset="0"/>
                    <a:ea typeface="Helvetica Neue Condensed Black" charset="0"/>
                    <a:cs typeface="Helvetica Neue Condensed Black" charset="0"/>
                  </a:rPr>
                  <a:t>VELOX</a:t>
                </a:r>
                <a:endParaRPr lang="en-US" dirty="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1203665" y="5182135"/>
              <a:ext cx="3579296" cy="1481576"/>
              <a:chOff x="3908034" y="2898656"/>
              <a:chExt cx="3579296" cy="1481576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6191412" y="3362613"/>
                <a:ext cx="1295918" cy="512907"/>
                <a:chOff x="4012936" y="2583693"/>
                <a:chExt cx="3361278" cy="1330348"/>
              </a:xfrm>
            </p:grpSpPr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164" name="Group 163"/>
                <p:cNvGrpSpPr/>
                <p:nvPr/>
              </p:nvGrpSpPr>
              <p:grpSpPr>
                <a:xfrm>
                  <a:off x="4012936" y="2583693"/>
                  <a:ext cx="274608" cy="1330348"/>
                  <a:chOff x="4810479" y="1166389"/>
                  <a:chExt cx="228603" cy="1107483"/>
                </a:xfrm>
              </p:grpSpPr>
              <p:sp>
                <p:nvSpPr>
                  <p:cNvPr id="165" name="Oval 164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68" name="Group 167"/>
              <p:cNvGrpSpPr/>
              <p:nvPr/>
            </p:nvGrpSpPr>
            <p:grpSpPr>
              <a:xfrm>
                <a:off x="6508912" y="3286612"/>
                <a:ext cx="662755" cy="662755"/>
                <a:chOff x="5724072" y="7333"/>
                <a:chExt cx="2080007" cy="2080009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0" name="Freeform 169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178" name="Group 177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179" name="Oval 178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81" name="Oval 180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184" name="Group 183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86" name="Freeform 185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pic>
            <p:nvPicPr>
              <p:cNvPr id="187" name="Picture 18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60" b="51532" l="19041" r="73256">
                            <a14:foregroundMark x1="29797" y1="37527" x2="19186" y2="43435"/>
                            <a14:foregroundMark x1="60174" y1="41794" x2="73256" y2="48578"/>
                            <a14:foregroundMark x1="70494" y1="49453" x2="21221" y2="49453"/>
                          </a14:backgroundRemoval>
                        </a14:imgEffect>
                      </a14:imgLayer>
                    </a14:imgProps>
                  </a:ext>
                </a:extLst>
              </a:blip>
              <a:srcRect l="18676" t="1" r="24906" b="48068"/>
              <a:stretch/>
            </p:blipFill>
            <p:spPr>
              <a:xfrm>
                <a:off x="6796510" y="3522262"/>
                <a:ext cx="532051" cy="650614"/>
              </a:xfrm>
              <a:prstGeom prst="rect">
                <a:avLst/>
              </a:prstGeom>
            </p:spPr>
          </p:pic>
          <p:grpSp>
            <p:nvGrpSpPr>
              <p:cNvPr id="188" name="Group 187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189" name="Straight Arrow Connector 188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94" name="Straight Arrow Connector 193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195" name="Group 194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196" name="Oval 195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3" name="Freeform 202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3908034" y="2898656"/>
                <a:ext cx="2087103" cy="1481576"/>
                <a:chOff x="4012915" y="2055821"/>
                <a:chExt cx="3361299" cy="2386094"/>
              </a:xfrm>
            </p:grpSpPr>
            <p:cxnSp>
              <p:nvCxnSpPr>
                <p:cNvPr id="205" name="Straight Arrow Connector 204"/>
                <p:cNvCxnSpPr/>
                <p:nvPr/>
              </p:nvCxnSpPr>
              <p:spPr>
                <a:xfrm>
                  <a:off x="5942928" y="3239934"/>
                  <a:ext cx="1431286" cy="893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6" name="Straight Arrow Connector 205"/>
                <p:cNvCxnSpPr/>
                <p:nvPr/>
              </p:nvCxnSpPr>
              <p:spPr>
                <a:xfrm>
                  <a:off x="4287522" y="2193123"/>
                  <a:ext cx="1655406" cy="10646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7" name="Straight Arrow Connector 206"/>
                <p:cNvCxnSpPr/>
                <p:nvPr/>
              </p:nvCxnSpPr>
              <p:spPr>
                <a:xfrm>
                  <a:off x="4287522" y="2720995"/>
                  <a:ext cx="1655406" cy="52787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8" name="Straight Arrow Connector 207"/>
                <p:cNvCxnSpPr/>
                <p:nvPr/>
              </p:nvCxnSpPr>
              <p:spPr>
                <a:xfrm flipV="1">
                  <a:off x="4287522" y="3239934"/>
                  <a:ext cx="1655406" cy="893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09" name="Straight Arrow Connector 208"/>
                <p:cNvCxnSpPr/>
                <p:nvPr/>
              </p:nvCxnSpPr>
              <p:spPr>
                <a:xfrm flipV="1">
                  <a:off x="4287522" y="3248866"/>
                  <a:ext cx="1636592" cy="52787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10" name="Straight Arrow Connector 209"/>
                <p:cNvCxnSpPr/>
                <p:nvPr/>
              </p:nvCxnSpPr>
              <p:spPr>
                <a:xfrm flipV="1">
                  <a:off x="4287522" y="3257800"/>
                  <a:ext cx="1636592" cy="104681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grpSp>
              <p:nvGrpSpPr>
                <p:cNvPr id="211" name="Group 210"/>
                <p:cNvGrpSpPr/>
                <p:nvPr/>
              </p:nvGrpSpPr>
              <p:grpSpPr>
                <a:xfrm>
                  <a:off x="4012915" y="2055821"/>
                  <a:ext cx="274607" cy="2386094"/>
                  <a:chOff x="4810479" y="726948"/>
                  <a:chExt cx="228603" cy="1986366"/>
                </a:xfrm>
              </p:grpSpPr>
              <p:sp>
                <p:nvSpPr>
                  <p:cNvPr id="212" name="Oval 211"/>
                  <p:cNvSpPr/>
                  <p:nvPr/>
                </p:nvSpPr>
                <p:spPr>
                  <a:xfrm>
                    <a:off x="4810479" y="726948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3" name="Oval 212"/>
                  <p:cNvSpPr/>
                  <p:nvPr/>
                </p:nvSpPr>
                <p:spPr>
                  <a:xfrm>
                    <a:off x="4810480" y="1605829"/>
                    <a:ext cx="228602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4810479" y="2045271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>
                  <a:xfrm>
                    <a:off x="4810479" y="2484713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6" name="Oval 215"/>
                  <p:cNvSpPr/>
                  <p:nvPr/>
                </p:nvSpPr>
                <p:spPr>
                  <a:xfrm>
                    <a:off x="4810479" y="1166389"/>
                    <a:ext cx="228603" cy="228601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grpSp>
            <p:nvGrpSpPr>
              <p:cNvPr id="217" name="Group 216"/>
              <p:cNvGrpSpPr/>
              <p:nvPr/>
            </p:nvGrpSpPr>
            <p:grpSpPr>
              <a:xfrm>
                <a:off x="4305825" y="2993683"/>
                <a:ext cx="1291521" cy="1291522"/>
                <a:chOff x="5724072" y="7333"/>
                <a:chExt cx="2080007" cy="2080009"/>
              </a:xfrm>
            </p:grpSpPr>
            <p:sp>
              <p:nvSpPr>
                <p:cNvPr id="218" name="Oval 217"/>
                <p:cNvSpPr/>
                <p:nvPr/>
              </p:nvSpPr>
              <p:spPr>
                <a:xfrm>
                  <a:off x="5724072" y="7333"/>
                  <a:ext cx="2080007" cy="2080009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9" name="Freeform 218"/>
                <p:cNvSpPr/>
                <p:nvPr/>
              </p:nvSpPr>
              <p:spPr>
                <a:xfrm>
                  <a:off x="6230972" y="573468"/>
                  <a:ext cx="1066207" cy="947739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</p:grpSp>
      <p:grpSp>
        <p:nvGrpSpPr>
          <p:cNvPr id="222" name="Group 221"/>
          <p:cNvGrpSpPr/>
          <p:nvPr/>
        </p:nvGrpSpPr>
        <p:grpSpPr>
          <a:xfrm>
            <a:off x="6131967" y="4229621"/>
            <a:ext cx="5297981" cy="2469063"/>
            <a:chOff x="260845" y="-345989"/>
            <a:chExt cx="11577999" cy="2507369"/>
          </a:xfrm>
        </p:grpSpPr>
        <p:sp>
          <p:nvSpPr>
            <p:cNvPr id="223" name="Rectangle 222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45567" y="507982"/>
              <a:ext cx="11335017" cy="78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  <a:endPara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25" name="Picture 224"/>
            <p:cNvPicPr>
              <a:picLocks noChangeAspect="1"/>
            </p:cNvPicPr>
            <p:nvPr/>
          </p:nvPicPr>
          <p:blipFill rotWithShape="1">
            <a:blip r:embed="rId4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232" name="Group 231"/>
            <p:cNvGrpSpPr/>
            <p:nvPr/>
          </p:nvGrpSpPr>
          <p:grpSpPr>
            <a:xfrm>
              <a:off x="2584183" y="1345205"/>
              <a:ext cx="2326716" cy="612124"/>
              <a:chOff x="5142568" y="1782082"/>
              <a:chExt cx="2913611" cy="1371336"/>
            </a:xfrm>
          </p:grpSpPr>
          <p:pic>
            <p:nvPicPr>
              <p:cNvPr id="241" name="Picture 24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242" name="TextBox 241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10187467" y="1340810"/>
              <a:ext cx="1651377" cy="561696"/>
              <a:chOff x="8558827" y="2824768"/>
              <a:chExt cx="1651377" cy="1004889"/>
            </a:xfrm>
          </p:grpSpPr>
          <p:pic>
            <p:nvPicPr>
              <p:cNvPr id="239" name="Picture 238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240" name="Rectangle 239"/>
              <p:cNvSpPr/>
              <p:nvPr/>
            </p:nvSpPr>
            <p:spPr>
              <a:xfrm>
                <a:off x="8923850" y="3034354"/>
                <a:ext cx="1286354" cy="7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235" name="Rectangle 234"/>
            <p:cNvSpPr/>
            <p:nvPr/>
          </p:nvSpPr>
          <p:spPr>
            <a:xfrm>
              <a:off x="4175325" y="1243819"/>
              <a:ext cx="1380175" cy="781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237" name="Picture 23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6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&amp; Future Research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Serving and updating RL models</a:t>
            </a:r>
          </a:p>
          <a:p>
            <a:endParaRPr lang="en-US" dirty="0" smtClean="0"/>
          </a:p>
          <a:p>
            <a:r>
              <a:rPr lang="en-US" dirty="0" smtClean="0"/>
              <a:t>Bandit </a:t>
            </a:r>
            <a:r>
              <a:rPr lang="en-US" dirty="0"/>
              <a:t>techniques </a:t>
            </a:r>
            <a:r>
              <a:rPr lang="en-US" dirty="0" smtClean="0"/>
              <a:t>in correction </a:t>
            </a:r>
            <a:r>
              <a:rPr lang="en-US" dirty="0"/>
              <a:t>policies</a:t>
            </a:r>
          </a:p>
          <a:p>
            <a:endParaRPr lang="en-US" dirty="0" smtClean="0"/>
          </a:p>
          <a:p>
            <a:r>
              <a:rPr lang="en-US" dirty="0" smtClean="0"/>
              <a:t>Splitting inference across the cloud and the client to reduce latency and bandwidth requirements</a:t>
            </a:r>
          </a:p>
          <a:p>
            <a:endParaRPr lang="en-US" dirty="0" smtClean="0"/>
          </a:p>
          <a:p>
            <a:r>
              <a:rPr lang="en-US" dirty="0" smtClean="0"/>
              <a:t>Secure model evaluation on the client (model DRM)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3" y="1462958"/>
            <a:ext cx="6332733" cy="43329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209314" y="1758453"/>
            <a:ext cx="528122" cy="3516886"/>
            <a:chOff x="8117057" y="1758460"/>
            <a:chExt cx="528122" cy="3516886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117057" y="1758460"/>
              <a:ext cx="0" cy="35168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5400000">
              <a:off x="7206836" y="3367816"/>
              <a:ext cx="2353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No Coarsening</a:t>
              </a:r>
              <a:endParaRPr lang="en-US" sz="28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Coarsening + Anytime Predictions</a:t>
            </a:r>
            <a:endParaRPr lang="en-US" sz="5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73281" y="1758453"/>
            <a:ext cx="535412" cy="3516886"/>
            <a:chOff x="3781024" y="1758460"/>
            <a:chExt cx="535412" cy="3516886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4316436" y="1758460"/>
              <a:ext cx="0" cy="35168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2641802" y="3367815"/>
              <a:ext cx="2801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Overly Coarsened</a:t>
              </a:r>
              <a:endParaRPr lang="en-US" sz="28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148270" y="2056565"/>
            <a:ext cx="3063019" cy="1727636"/>
            <a:chOff x="5056013" y="2056572"/>
            <a:chExt cx="3063019" cy="172763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678868" y="3010679"/>
              <a:ext cx="311581" cy="77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56013" y="2056572"/>
              <a:ext cx="30630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More Features</a:t>
              </a:r>
            </a:p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Approx. Expectation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 rot="5400000">
            <a:off x="1976382" y="3761684"/>
            <a:ext cx="1519271" cy="872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Better</a:t>
            </a:r>
            <a:endParaRPr lang="en-US" sz="32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64935" y="3438147"/>
            <a:ext cx="1826302" cy="1592103"/>
            <a:chOff x="5671154" y="3438154"/>
            <a:chExt cx="1826302" cy="1592103"/>
          </a:xfrm>
        </p:grpSpPr>
        <p:sp>
          <p:nvSpPr>
            <p:cNvPr id="20" name="Rectangle 19"/>
            <p:cNvSpPr/>
            <p:nvPr/>
          </p:nvSpPr>
          <p:spPr>
            <a:xfrm>
              <a:off x="5711483" y="3784208"/>
              <a:ext cx="1785973" cy="124604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1154" y="343815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>
                      <a:lumMod val="75000"/>
                    </a:schemeClr>
                  </a:solidFill>
                  <a:latin typeface="Gill Sans Light" charset="0"/>
                  <a:ea typeface="Gill Sans Light" charset="0"/>
                  <a:cs typeface="Gill Sans Light" charset="0"/>
                </a:rPr>
                <a:t>Best</a:t>
              </a:r>
              <a:endParaRPr lang="en-US" sz="2000" dirty="0" smtClean="0">
                <a:solidFill>
                  <a:schemeClr val="accent6">
                    <a:lumMod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8" name="Left Arrow 27"/>
          <p:cNvSpPr/>
          <p:nvPr/>
        </p:nvSpPr>
        <p:spPr>
          <a:xfrm>
            <a:off x="4396501" y="1303273"/>
            <a:ext cx="3807913" cy="79011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 charset="0"/>
                <a:ea typeface="Gill Sans Light" charset="0"/>
                <a:cs typeface="Gill Sans Light" charset="0"/>
              </a:rPr>
              <a:t>Coarser Hash</a:t>
            </a:r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48" y="1867145"/>
            <a:ext cx="2438400" cy="115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1" y="1862952"/>
            <a:ext cx="185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5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1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2" y="1690714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9736" y="5098897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467621" y="3800046"/>
            <a:ext cx="6458819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c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ombination of systems</a:t>
            </a:r>
          </a:p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8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-Turn Arrow 3"/>
          <p:cNvSpPr/>
          <p:nvPr/>
        </p:nvSpPr>
        <p:spPr>
          <a:xfrm rot="16200000">
            <a:off x="3598231" y="-625839"/>
            <a:ext cx="3167319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/>
          <p:cNvSpPr/>
          <p:nvPr/>
        </p:nvSpPr>
        <p:spPr>
          <a:xfrm rot="10800000" flipH="1">
            <a:off x="7367113" y="1753456"/>
            <a:ext cx="4328711" cy="373908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0136" y="321591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5171" y="3374601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56430" y="365125"/>
            <a:ext cx="10348654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VELOX</a:t>
            </a:r>
            <a:r>
              <a:rPr lang="en-US" dirty="0"/>
              <a:t> </a:t>
            </a:r>
            <a:r>
              <a:rPr lang="en-US" dirty="0" smtClean="0"/>
              <a:t>Model Serving System </a:t>
            </a:r>
            <a:r>
              <a:rPr lang="en-US" sz="2000" dirty="0" smtClean="0"/>
              <a:t>[CIDR’15]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2360" y="761047"/>
            <a:ext cx="508970" cy="463913"/>
            <a:chOff x="4098759" y="471294"/>
            <a:chExt cx="863072" cy="786668"/>
          </a:xfrm>
        </p:grpSpPr>
        <p:sp>
          <p:nvSpPr>
            <p:cNvPr id="17" name="Oval 16"/>
            <p:cNvSpPr/>
            <p:nvPr/>
          </p:nvSpPr>
          <p:spPr>
            <a:xfrm>
              <a:off x="4098759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90051" y="983642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397210" y="471294"/>
              <a:ext cx="271780" cy="2743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4234649" y="608454"/>
              <a:ext cx="596902" cy="5145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440699" y="852052"/>
              <a:ext cx="171183" cy="1727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72209" y="14708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ill Sans Light"/>
                <a:cs typeface="Gill Sans Light"/>
              </a:rPr>
              <a:t>Daniel </a:t>
            </a:r>
            <a:r>
              <a:rPr lang="en-US" i="1" dirty="0" err="1">
                <a:latin typeface="Gill Sans Light"/>
                <a:cs typeface="Gill Sans Light"/>
              </a:rPr>
              <a:t>Crankshaw</a:t>
            </a:r>
            <a:r>
              <a:rPr lang="en-US" i="1" dirty="0">
                <a:latin typeface="Gill Sans Light"/>
                <a:cs typeface="Gill Sans Light"/>
              </a:rPr>
              <a:t>, </a:t>
            </a:r>
            <a:r>
              <a:rPr lang="en-US" i="1" dirty="0" smtClean="0">
                <a:latin typeface="Gill Sans Light"/>
                <a:cs typeface="Gill Sans Light"/>
              </a:rPr>
              <a:t>Peter </a:t>
            </a:r>
            <a:r>
              <a:rPr lang="en-US" i="1" dirty="0" err="1">
                <a:latin typeface="Gill Sans Light"/>
                <a:cs typeface="Gill Sans Light"/>
              </a:rPr>
              <a:t>Bailis</a:t>
            </a:r>
            <a:r>
              <a:rPr lang="en-US" i="1" dirty="0">
                <a:latin typeface="Gill Sans Light"/>
                <a:cs typeface="Gill Sans Light"/>
              </a:rPr>
              <a:t>, </a:t>
            </a:r>
            <a:r>
              <a:rPr lang="en-US" i="1" dirty="0" err="1" smtClean="0">
                <a:latin typeface="Gill Sans Light"/>
                <a:cs typeface="Gill Sans Light"/>
              </a:rPr>
              <a:t>Haoyuan</a:t>
            </a:r>
            <a:r>
              <a:rPr lang="en-US" i="1" dirty="0" smtClean="0">
                <a:latin typeface="Gill Sans Light"/>
                <a:cs typeface="Gill Sans Light"/>
              </a:rPr>
              <a:t> Li, </a:t>
            </a:r>
            <a:r>
              <a:rPr lang="en-US" i="1" dirty="0">
                <a:latin typeface="Gill Sans Light"/>
                <a:cs typeface="Gill Sans Light"/>
              </a:rPr>
              <a:t>Zhao Zhang,  </a:t>
            </a:r>
            <a:br>
              <a:rPr lang="en-US" i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Joseph </a:t>
            </a:r>
            <a:r>
              <a:rPr lang="en-US" i="1" dirty="0" smtClean="0">
                <a:latin typeface="Gill Sans Light"/>
                <a:cs typeface="Gill Sans Light"/>
              </a:rPr>
              <a:t>Gonzalez, Michael </a:t>
            </a:r>
            <a:r>
              <a:rPr lang="en-US" i="1" dirty="0">
                <a:latin typeface="Gill Sans Light"/>
                <a:cs typeface="Gill Sans Light"/>
              </a:rPr>
              <a:t>J. Franklin,  Ali </a:t>
            </a:r>
            <a:r>
              <a:rPr lang="en-US" i="1" dirty="0" err="1">
                <a:latin typeface="Gill Sans Light"/>
                <a:cs typeface="Gill Sans Light"/>
              </a:rPr>
              <a:t>Ghodsi</a:t>
            </a:r>
            <a:r>
              <a:rPr lang="en-US" i="1" dirty="0">
                <a:latin typeface="Gill Sans Light"/>
                <a:cs typeface="Gill Sans Light"/>
              </a:rPr>
              <a:t>, </a:t>
            </a:r>
            <a:r>
              <a:rPr lang="en-US" i="1" dirty="0" smtClean="0">
                <a:latin typeface="Gill Sans Light"/>
                <a:cs typeface="Gill Sans Light"/>
              </a:rPr>
              <a:t>and </a:t>
            </a:r>
            <a:r>
              <a:rPr lang="en-US" i="1" dirty="0">
                <a:latin typeface="Gill Sans Light"/>
                <a:cs typeface="Gill Sans Light"/>
              </a:rPr>
              <a:t>Michael I. Jordan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1549" y="5414835"/>
            <a:ext cx="11463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Key Insight: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  </a:t>
            </a:r>
            <a:r>
              <a:rPr lang="en-US" sz="3200" i="1" dirty="0" smtClean="0"/>
              <a:t>Decompose models into fast and slow changing components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036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11873</TotalTime>
  <Words>1747</Words>
  <Application>Microsoft Macintosh PowerPoint</Application>
  <PresentationFormat>Widescreen</PresentationFormat>
  <Paragraphs>820</Paragraphs>
  <Slides>55</Slides>
  <Notes>23</Notes>
  <HiddenSlides>12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American Typewriter Condensed</vt:lpstr>
      <vt:lpstr>Beirut</vt:lpstr>
      <vt:lpstr>Calibri</vt:lpstr>
      <vt:lpstr>Gill Sans Light</vt:lpstr>
      <vt:lpstr>Helvetica Neue</vt:lpstr>
      <vt:lpstr>Helvetica Neue Condensed Black</vt:lpstr>
      <vt:lpstr>Helvetica Neue Light</vt:lpstr>
      <vt:lpstr>HelveticaNeue</vt:lpstr>
      <vt:lpstr>Wingdings</vt:lpstr>
      <vt:lpstr>Arial</vt:lpstr>
      <vt:lpstr>1_Office Theme</vt:lpstr>
      <vt:lpstr>what happens after learning?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VELOX Model Serving System [CIDR’15]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Velox Online Learning for Recommendations (20-News Groups)</vt:lpstr>
      <vt:lpstr>Velox Online Learning for Recommendations (20-News Groups)</vt:lpstr>
      <vt:lpstr>PowerPoint Presentation</vt:lpstr>
      <vt:lpstr>PowerPoint Presentation</vt:lpstr>
      <vt:lpstr>VELOX: the Missing Piece of BDAS</vt:lpstr>
      <vt:lpstr>VELOX: the Missing Piece of BDAS</vt:lpstr>
      <vt:lpstr>VELOX: the Missing Piece of BDAS</vt:lpstr>
      <vt:lpstr>VELOX Architecture</vt:lpstr>
      <vt:lpstr>VELOX Architecture</vt:lpstr>
      <vt:lpstr>VELOX as a Middle Layer Arch?</vt:lpstr>
      <vt:lpstr>A Low-Latency Online Prediction Serving System</vt:lpstr>
      <vt:lpstr>Clipper Generalizes Velox Across ML Frameworks</vt:lpstr>
      <vt:lpstr>PowerPoint Presentation</vt:lpstr>
      <vt:lpstr>Clipper Design Goals</vt:lpstr>
      <vt:lpstr>Clipper Architecture</vt:lpstr>
      <vt:lpstr>Clipper Architecture</vt:lpstr>
      <vt:lpstr>Clipper Architecture</vt:lpstr>
      <vt:lpstr>Clipper Architecture</vt:lpstr>
      <vt:lpstr>Clipper Architecture</vt:lpstr>
      <vt:lpstr>PowerPoint Presentation</vt:lpstr>
      <vt:lpstr>PowerPoint Presentation</vt:lpstr>
      <vt:lpstr>PowerPoint Presentation</vt:lpstr>
      <vt:lpstr>PowerPoint Presentation</vt:lpstr>
      <vt:lpstr>Adaptive Batching to Improve Throughput</vt:lpstr>
      <vt:lpstr>Tensor Flow Conv. Net (GPU)</vt:lpstr>
      <vt:lpstr>Comparison to TensorFlow Serving</vt:lpstr>
      <vt:lpstr>Approximate Caching to Reduce Latency</vt:lpstr>
      <vt:lpstr>Clipper Architecture</vt:lpstr>
      <vt:lpstr>PowerPoint Presentation</vt:lpstr>
      <vt:lpstr>PowerPoint Presentation</vt:lpstr>
      <vt:lpstr>PowerPoint Presentation</vt:lpstr>
      <vt:lpstr>Correction Policy</vt:lpstr>
      <vt:lpstr>Improved Prediction Accuracy (ImageNet)</vt:lpstr>
      <vt:lpstr>Improved Prediction Accuracy</vt:lpstr>
      <vt:lpstr>Cost of Ensembles</vt:lpstr>
      <vt:lpstr>Evaluation of Throughput Under Heavy Load</vt:lpstr>
      <vt:lpstr>Conclusion</vt:lpstr>
      <vt:lpstr>PowerPoint Presentation</vt:lpstr>
      <vt:lpstr>Ongoing &amp; Future Research Directions</vt:lpstr>
      <vt:lpstr>Coarsening + Anytime Predictions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Microsoft Office User</cp:lastModifiedBy>
  <cp:revision>184</cp:revision>
  <dcterms:created xsi:type="dcterms:W3CDTF">2016-06-11T00:34:45Z</dcterms:created>
  <dcterms:modified xsi:type="dcterms:W3CDTF">2016-06-24T20:48:03Z</dcterms:modified>
</cp:coreProperties>
</file>